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theme/theme6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708" r:id="rId1"/>
    <p:sldMasterId id="2147483720" r:id="rId2"/>
    <p:sldMasterId id="2147483732" r:id="rId3"/>
    <p:sldMasterId id="2147483744" r:id="rId4"/>
    <p:sldMasterId id="2147483756" r:id="rId5"/>
  </p:sldMasterIdLst>
  <p:notesMasterIdLst>
    <p:notesMasterId r:id="rId6"/>
  </p:notesMasterIdLst>
  <p:sldIdLst>
    <p:sldId id="440" r:id="rId7"/>
    <p:sldId id="441" r:id="rId8"/>
    <p:sldId id="442" r:id="rId9"/>
    <p:sldId id="443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61" r:id="rId28"/>
    <p:sldId id="463" r:id="rId29"/>
    <p:sldId id="464" r:id="rId30"/>
    <p:sldId id="465" r:id="rId31"/>
    <p:sldId id="466" r:id="rId32"/>
    <p:sldId id="467" r:id="rId33"/>
    <p:sldId id="468" r:id="rId34"/>
    <p:sldId id="469" r:id="rId35"/>
    <p:sldId id="470" r:id="rId36"/>
    <p:sldId id="471" r:id="rId37"/>
    <p:sldId id="472" r:id="rId38"/>
    <p:sldId id="473" r:id="rId39"/>
    <p:sldId id="4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496" r:id="rId62"/>
    <p:sldId id="497" r:id="rId63"/>
    <p:sldId id="498" r:id="rId64"/>
    <p:sldId id="500" r:id="rId65"/>
    <p:sldId id="501" r:id="rId66"/>
    <p:sldId id="502" r:id="rId67"/>
    <p:sldId id="503" r:id="rId68"/>
    <p:sldId id="504" r:id="rId69"/>
    <p:sldId id="505" r:id="rId70"/>
    <p:sldId id="506" r:id="rId71"/>
    <p:sldId id="507" r:id="rId72"/>
    <p:sldId id="508" r:id="rId73"/>
    <p:sldId id="509" r:id="rId74"/>
    <p:sldId id="510" r:id="rId75"/>
    <p:sldId id="511" r:id="rId76"/>
    <p:sldId id="512" r:id="rId77"/>
    <p:sldId id="513" r:id="rId78"/>
    <p:sldId id="514" r:id="rId79"/>
    <p:sldId id="515" r:id="rId80"/>
    <p:sldId id="516" r:id="rId81"/>
    <p:sldId id="517" r:id="rId82"/>
    <p:sldId id="518" r:id="rId83"/>
    <p:sldId id="519" r:id="rId84"/>
    <p:sldId id="520" r:id="rId85"/>
    <p:sldId id="521" r:id="rId86"/>
    <p:sldId id="522" r:id="rId87"/>
    <p:sldId id="523" r:id="rId88"/>
    <p:sldId id="524" r:id="rId89"/>
    <p:sldId id="525" r:id="rId90"/>
    <p:sldId id="526" r:id="rId91"/>
    <p:sldId id="527" r:id="rId92"/>
    <p:sldId id="528" r:id="rId93"/>
    <p:sldId id="529" r:id="rId94"/>
    <p:sldId id="530" r:id="rId95"/>
    <p:sldId id="531" r:id="rId96"/>
    <p:sldId id="532" r:id="rId97"/>
    <p:sldId id="533" r:id="rId98"/>
    <p:sldId id="534" r:id="rId99"/>
    <p:sldId id="535" r:id="rId100"/>
    <p:sldId id="536" r:id="rId101"/>
    <p:sldId id="537" r:id="rId102"/>
    <p:sldId id="538" r:id="rId103"/>
    <p:sldId id="539" r:id="rId104"/>
    <p:sldId id="540" r:id="rId105"/>
    <p:sldId id="541" r:id="rId106"/>
    <p:sldId id="542" r:id="rId107"/>
    <p:sldId id="543" r:id="rId108"/>
    <p:sldId id="544" r:id="rId109"/>
    <p:sldId id="545" r:id="rId110"/>
    <p:sldId id="546" r:id="rId111"/>
    <p:sldId id="547" r:id="rId112"/>
    <p:sldId id="548" r:id="rId113"/>
    <p:sldId id="549" r:id="rId114"/>
    <p:sldId id="550" r:id="rId115"/>
    <p:sldId id="551" r:id="rId116"/>
    <p:sldId id="552" r:id="rId117"/>
    <p:sldId id="553" r:id="rId118"/>
    <p:sldId id="554" r:id="rId119"/>
    <p:sldId id="555" r:id="rId120"/>
    <p:sldId id="556" r:id="rId121"/>
    <p:sldId id="557" r:id="rId122"/>
    <p:sldId id="558" r:id="rId123"/>
    <p:sldId id="559" r:id="rId124"/>
    <p:sldId id="560" r:id="rId125"/>
    <p:sldId id="561" r:id="rId126"/>
    <p:sldId id="563" r:id="rId127"/>
    <p:sldId id="564" r:id="rId128"/>
    <p:sldId id="565" r:id="rId129"/>
    <p:sldId id="566" r:id="rId130"/>
    <p:sldId id="567" r:id="rId131"/>
    <p:sldId id="568" r:id="rId132"/>
    <p:sldId id="569" r:id="rId133"/>
    <p:sldId id="570" r:id="rId134"/>
    <p:sldId id="571" r:id="rId135"/>
    <p:sldId id="572" r:id="rId136"/>
    <p:sldId id="573" r:id="rId137"/>
    <p:sldId id="574" r:id="rId138"/>
    <p:sldId id="575" r:id="rId139"/>
    <p:sldId id="576" r:id="rId140"/>
    <p:sldId id="577" r:id="rId141"/>
    <p:sldId id="578" r:id="rId142"/>
    <p:sldId id="579" r:id="rId143"/>
    <p:sldId id="580" r:id="rId144"/>
    <p:sldId id="581" r:id="rId145"/>
    <p:sldId id="582" r:id="rId146"/>
    <p:sldId id="583" r:id="rId147"/>
    <p:sldId id="584" r:id="rId148"/>
    <p:sldId id="585" r:id="rId149"/>
    <p:sldId id="586" r:id="rId150"/>
    <p:sldId id="587" r:id="rId151"/>
    <p:sldId id="588" r:id="rId152"/>
    <p:sldId id="589" r:id="rId153"/>
    <p:sldId id="590" r:id="rId154"/>
    <p:sldId id="591" r:id="rId155"/>
    <p:sldId id="592" r:id="rId156"/>
    <p:sldId id="593" r:id="rId157"/>
    <p:sldId id="594" r:id="rId158"/>
    <p:sldId id="595" r:id="rId159"/>
    <p:sldId id="597" r:id="rId160"/>
    <p:sldId id="598" r:id="rId161"/>
    <p:sldId id="599" r:id="rId162"/>
    <p:sldId id="600" r:id="rId163"/>
    <p:sldId id="601" r:id="rId164"/>
    <p:sldId id="602" r:id="rId165"/>
    <p:sldId id="603" r:id="rId166"/>
    <p:sldId id="604" r:id="rId167"/>
    <p:sldId id="605" r:id="rId168"/>
    <p:sldId id="606" r:id="rId169"/>
    <p:sldId id="607" r:id="rId170"/>
    <p:sldId id="608" r:id="rId171"/>
    <p:sldId id="609" r:id="rId172"/>
    <p:sldId id="610" r:id="rId173"/>
    <p:sldId id="611" r:id="rId174"/>
    <p:sldId id="612" r:id="rId175"/>
    <p:sldId id="613" r:id="rId176"/>
    <p:sldId id="614" r:id="rId177"/>
    <p:sldId id="615" r:id="rId178"/>
    <p:sldId id="616" r:id="rId179"/>
    <p:sldId id="617" r:id="rId180"/>
    <p:sldId id="618" r:id="rId181"/>
    <p:sldId id="619" r:id="rId182"/>
    <p:sldId id="620" r:id="rId183"/>
    <p:sldId id="621" r:id="rId184"/>
    <p:sldId id="622" r:id="rId185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 xmlns:r="http://schemas.openxmlformats.org/officeDocument/2006/relationships" xmlns:a="http://schemas.openxmlformats.org/drawingml/2006/main">
  <p:cmAuthor id="1" name="Vaibhav Ambhire" initials="VA" lastIdx="1" clrIdx="0"/>
</p:cmAuthorLst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49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tableStyles" Target="tableStyles.xml"/><Relationship Id="rId187" Type="http://schemas.openxmlformats.org/officeDocument/2006/relationships/presProps" Target="presProps.xml"/><Relationship Id="rId188" Type="http://schemas.openxmlformats.org/officeDocument/2006/relationships/viewProps" Target="viewProps.xml"/><Relationship Id="rId189" Type="http://schemas.openxmlformats.org/officeDocument/2006/relationships/commentAuthors" Target="commentAuthors.xml"/><Relationship Id="rId190" Type="http://schemas.openxmlformats.org/officeDocument/2006/relationships/theme" Target="theme/theme5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4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37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9375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937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937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93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6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6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67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5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65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6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1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7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7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1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2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72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4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8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4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4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4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84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5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5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5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5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85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5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2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82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2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86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6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6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6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86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6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30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83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83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3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3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8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2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8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8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88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888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8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8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8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888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89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6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927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9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89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9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3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06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070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07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907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7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075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76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07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78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079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908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81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3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04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905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5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908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8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7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67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3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5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086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08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8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908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9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3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058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905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06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906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6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064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0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906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3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05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05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905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05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0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91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1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1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1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1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3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3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4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14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14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4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1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16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1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21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1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0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2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2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2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2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2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22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2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9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19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1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78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79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8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68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22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3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3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32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3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3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23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3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3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04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920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0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2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0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1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2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8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19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2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0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4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49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92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2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5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2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4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6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26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2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26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4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5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5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5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35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5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4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6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57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58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5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6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6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36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6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84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5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8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7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8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68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9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3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33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3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4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36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6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4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68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6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7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37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7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4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40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934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934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34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4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4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4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4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34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4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4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33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3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3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93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5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65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5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69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9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95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9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69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9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62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66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6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66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6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_rels/slideMaster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/Relationships>
</file>

<file path=ppt/slideMasters/_rels/slideMaster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14F2-1F9A-4350-A989-DAEA88229112}" type="datetimeFigureOut">
              <a:rPr lang="en-IN" smtClean="0"/>
              <a:t>24-08-2021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0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0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14F2-1F9A-4350-A989-DAEA88229112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104870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7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75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76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14F2-1F9A-4350-A989-DAEA88229112}" type="datetimeFigureOut">
              <a:rPr lang="en-IN" smtClean="0"/>
              <a:t>29-08-2021</a:t>
            </a:fld>
            <a:endParaRPr lang="en-IN"/>
          </a:p>
        </p:txBody>
      </p:sp>
      <p:sp>
        <p:nvSpPr>
          <p:cNvPr id="104887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87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7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098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09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14F2-1F9A-4350-A989-DAEA88229112}" type="datetimeFigureOut">
              <a:rPr lang="en-IN" smtClean="0"/>
              <a:t>31-08-2021</a:t>
            </a:fld>
            <a:endParaRPr lang="en-IN"/>
          </a:p>
        </p:txBody>
      </p:sp>
      <p:sp>
        <p:nvSpPr>
          <p:cNvPr id="104910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910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3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9244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9245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E14F2-1F9A-4350-A989-DAEA88229112}" type="datetimeFigureOut">
              <a:rPr lang="en-IN" smtClean="0"/>
              <a:t>03-09-2021</a:t>
            </a:fld>
            <a:endParaRPr lang="en-IN"/>
          </a:p>
        </p:txBody>
      </p:sp>
      <p:sp>
        <p:nvSpPr>
          <p:cNvPr id="104924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924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FE733-E009-47D1-B86A-42BCB538D727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</Relationships>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24.xml"/></Relationships>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24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.xml"/></Relationships>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24.xml"/></Relationships>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4.xml"/></Relationships>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4.xml"/></Relationships>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24.xml"/></Relationships>
</file>

<file path=ppt/slides/_rels/slide117.xml.rels><?xml version="1.0" encoding="UTF-8" standalone="yes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24.xml"/></Relationships>
</file>

<file path=ppt/slides/_rels/slide118.xml.rels><?xml version="1.0" encoding="UTF-8" standalone="yes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4.xml"/></Relationships>
</file>

<file path=ppt/slides/_rels/slide119.xml.rels><?xml version="1.0" encoding="UTF-8" standalone="yes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4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</Relationships>
</file>

<file path=ppt/slides/_rels/slide120.xml.rels><?xml version="1.0" encoding="UTF-8" standalone="yes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24.xml"/></Relationships>
</file>

<file path=ppt/slides/_rels/slide1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4.xml.rels><?xml version="1.0" encoding="UTF-8" standalone="yes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35.xml"/></Relationships>
</file>

<file path=ppt/slides/_rels/slide125.xml.rels><?xml version="1.0" encoding="UTF-8" standalone="yes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35.xml"/></Relationships>
</file>

<file path=ppt/slides/_rels/slide1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8.xml.rels><?xml version="1.0" encoding="UTF-8" standalone="yes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35.xml"/></Relationships>
</file>

<file path=ppt/slides/_rels/slide129.xml.rels><?xml version="1.0" encoding="UTF-8" standalone="yes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slideLayout" Target="../slideLayouts/slideLayout35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1.xml.rels><?xml version="1.0" encoding="UTF-8" standalone="yes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35.xml"/></Relationships>
</file>

<file path=ppt/slides/_rels/slide1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5.xml.rels><?xml version="1.0" encoding="UTF-8" standalone="yes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35.xml"/></Relationships>
</file>

<file path=ppt/slides/_rels/slide1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9.xml.rels><?xml version="1.0" encoding="UTF-8" standalone="yes"?>
<Relationships xmlns="http://schemas.openxmlformats.org/package/2006/relationships"><Relationship Id="rId1" Type="http://schemas.openxmlformats.org/officeDocument/2006/relationships/image" Target="../media/image95.gif"/><Relationship Id="rId2" Type="http://schemas.openxmlformats.org/officeDocument/2006/relationships/slideLayout" Target="../slideLayouts/slideLayout35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
<Relationships xmlns="http://schemas.openxmlformats.org/package/2006/relationships"><Relationship Id="rId1" Type="http://schemas.openxmlformats.org/officeDocument/2006/relationships/image" Target="../media/image96.gif"/><Relationship Id="rId2" Type="http://schemas.openxmlformats.org/officeDocument/2006/relationships/slideLayout" Target="../slideLayouts/slideLayout35.xml"/></Relationships>
</file>

<file path=ppt/slides/_rels/slide141.xml.rels><?xml version="1.0" encoding="UTF-8" standalone="yes"?>
<Relationships xmlns="http://schemas.openxmlformats.org/package/2006/relationships"><Relationship Id="rId1" Type="http://schemas.openxmlformats.org/officeDocument/2006/relationships/image" Target="../media/image96.gif"/><Relationship Id="rId2" Type="http://schemas.openxmlformats.org/officeDocument/2006/relationships/slideLayout" Target="../slideLayouts/slideLayout35.xml"/></Relationships>
</file>

<file path=ppt/slides/_rels/slide142.xml.rels><?xml version="1.0" encoding="UTF-8" standalone="yes"?>
<Relationships xmlns="http://schemas.openxmlformats.org/package/2006/relationships"><Relationship Id="rId1" Type="http://schemas.openxmlformats.org/officeDocument/2006/relationships/image" Target="../media/image96.gif"/><Relationship Id="rId2" Type="http://schemas.openxmlformats.org/officeDocument/2006/relationships/slideLayout" Target="../slideLayouts/slideLayout35.xml"/></Relationships>
</file>

<file path=ppt/slides/_rels/slide1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4.xml.rels><?xml version="1.0" encoding="UTF-8" standalone="yes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slideLayout" Target="../slideLayouts/slideLayout35.xml"/></Relationships>
</file>

<file path=ppt/slides/_rels/slide145.xml.rels><?xml version="1.0" encoding="UTF-8" standalone="yes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35.xml"/></Relationships>
</file>

<file path=ppt/slides/_rels/slide146.xml.rels><?xml version="1.0" encoding="UTF-8" standalone="yes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35.xml"/></Relationships>
</file>

<file path=ppt/slides/_rels/slide1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3.xml.rels><?xml version="1.0" encoding="UTF-8" standalone="yes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35.xml"/></Relationships>
</file>

<file path=ppt/slides/_rels/slide1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slideLayout" Target="../slideLayouts/slideLayout46.xml"/></Relationships>
</file>

<file path=ppt/slides/_rels/slide15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slideLayout" Target="../slideLayouts/slideLayout46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/Relationships>
</file>

<file path=ppt/slides/_rels/slide16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slideLayout" Target="../slideLayouts/slideLayout46.xml"/></Relationships>
</file>

<file path=ppt/slides/_rels/slide161.xml.rels><?xml version="1.0" encoding="UTF-8" standalone="yes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slideLayout" Target="../slideLayouts/slideLayout46.xml"/></Relationships>
</file>

<file path=ppt/slides/_rels/slide16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46.xml"/></Relationships>
</file>

<file path=ppt/slides/_rels/slide163.xml.rels><?xml version="1.0" encoding="UTF-8" standalone="yes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slideLayout" Target="../slideLayouts/slideLayout46.xml"/></Relationships>
</file>

<file path=ppt/slides/_rels/slide16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slideLayout" Target="../slideLayouts/slideLayout46.xml"/></Relationships>
</file>

<file path=ppt/slides/_rels/slide165.xml.rels><?xml version="1.0" encoding="UTF-8" standalone="yes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slideLayout" Target="../slideLayouts/slideLayout46.xml"/></Relationships>
</file>

<file path=ppt/slides/_rels/slide166.xml.rels><?xml version="1.0" encoding="UTF-8" standalone="yes"?>
<Relationships xmlns="http://schemas.openxmlformats.org/package/2006/relationships"><Relationship Id="rId1" Type="http://schemas.openxmlformats.org/officeDocument/2006/relationships/image" Target="../media/image120.png"/><Relationship Id="rId2" Type="http://schemas.openxmlformats.org/officeDocument/2006/relationships/image" Target="../media/image121.png"/><Relationship Id="rId3" Type="http://schemas.openxmlformats.org/officeDocument/2006/relationships/slideLayout" Target="../slideLayouts/slideLayout46.xml"/></Relationships>
</file>

<file path=ppt/slides/_rels/slide1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</Relationships>
</file>

<file path=ppt/slides/_rels/slide170.xml.rels><?xml version="1.0" encoding="UTF-8" standalone="yes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slideLayout" Target="../slideLayouts/slideLayout46.xml"/></Relationships>
</file>

<file path=ppt/slides/_rels/slide171.xml.rels><?xml version="1.0" encoding="UTF-8" standalone="yes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slideLayout" Target="../slideLayouts/slideLayout46.xml"/></Relationships>
</file>

<file path=ppt/slides/_rels/slide17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slideLayout" Target="../slideLayouts/slideLayout46.xml"/></Relationships>
</file>

<file path=ppt/slides/_rels/slide173.xml.rels><?xml version="1.0" encoding="UTF-8" standalone="yes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image" Target="../media/image130.png"/><Relationship Id="rId3" Type="http://schemas.openxmlformats.org/officeDocument/2006/relationships/slideLayout" Target="../slideLayouts/slideLayout46.xml"/></Relationships>
</file>

<file path=ppt/slides/_rels/slide174.xml.rels><?xml version="1.0" encoding="UTF-8" standalone="yes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slideLayout" Target="../slideLayouts/slideLayout46.xml"/></Relationships>
</file>

<file path=ppt/slides/_rels/slide1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8.xml.rels><?xml version="1.0" encoding="UTF-8" standalone="yes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46.xml"/></Relationships>
</file>

<file path=ppt/slides/_rels/slide17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46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4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4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4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24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4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4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4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4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4.xml"/></Relationships>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4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</Relationships>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4.xml"/></Relationships>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4.xml"/></Relationships>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4.xml"/></Relationships>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4.xml"/></Relationships>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4.xml"/></Relationships>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/Relationships>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4.xml"/></Relationships>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4.xml"/></Relationships>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4.xml"/></Relationships>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 Script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en-US">
                <a:solidFill>
                  <a:schemeClr val="accent1">
                    <a:lumMod val="50000"/>
                  </a:schemeClr>
                </a:solidFill>
              </a:rPr>
              <a:t>Module 2</a:t>
            </a:r>
            <a:endParaRPr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16" name="TextBox 3"/>
          <p:cNvSpPr txBox="1"/>
          <p:nvPr/>
        </p:nvSpPr>
        <p:spPr>
          <a:xfrm>
            <a:off x="213805" y="967895"/>
            <a:ext cx="6372688" cy="4293483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3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&lt;head&gt;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b="1" dirty="0" sz="13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&lt;/head&gt;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&lt;body&gt;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&lt;h2&gt;JavaScript in Head&lt;/h2&gt;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 id="demo"&gt;A Paragraph.&lt;/p&gt;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&lt;button type="button" onclick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dirty="0" sz="13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dirty="0" sz="1300" lang="en-IN">
                <a:latin typeface="Consolas" panose="020B0609020204030204" pitchFamily="49" charset="0"/>
              </a:rPr>
              <a:t>&gt;Try it&lt;/button&gt;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8617" name="TextBox 4"/>
          <p:cNvSpPr txBox="1"/>
          <p:nvPr/>
        </p:nvSpPr>
        <p:spPr>
          <a:xfrm>
            <a:off x="6977848" y="1150107"/>
            <a:ext cx="5095783" cy="378885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>
              <a:lnSpc>
                <a:spcPct val="150000"/>
              </a:lnSpc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b="1" dirty="0" lang="en-US">
                <a:solidFill>
                  <a:schemeClr val="accent6">
                    <a:lumMod val="75000"/>
                  </a:schemeClr>
                </a:solidFill>
              </a:rPr>
              <a:t>Script is written in the head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97163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502" r="26748" b="55857"/>
          <a:stretch>
            <a:fillRect/>
          </a:stretch>
        </p:blipFill>
        <p:spPr>
          <a:xfrm>
            <a:off x="241177" y="5393402"/>
            <a:ext cx="2834936" cy="1278385"/>
          </a:xfrm>
          <a:prstGeom prst="rect"/>
        </p:spPr>
      </p:pic>
      <p:pic>
        <p:nvPicPr>
          <p:cNvPr id="2097164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202" t="25281" r="27055" b="56511"/>
          <a:stretch>
            <a:fillRect/>
          </a:stretch>
        </p:blipFill>
        <p:spPr>
          <a:xfrm>
            <a:off x="3813701" y="5423116"/>
            <a:ext cx="2772792" cy="124867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7"/>
                                        <p:tgtEl>
                                          <p:spTgt spid="10486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8"/>
                                        <p:tgtEl>
                                          <p:spTgt spid="10486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486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10486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9"/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0"/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5"/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6"/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7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Title 1"/>
          <p:cNvSpPr>
            <a:spLocks noGrp="1"/>
          </p:cNvSpPr>
          <p:nvPr>
            <p:ph type="title"/>
          </p:nvPr>
        </p:nvSpPr>
        <p:spPr>
          <a:xfrm>
            <a:off x="6880195" y="311860"/>
            <a:ext cx="4953740" cy="771217"/>
          </a:xfrm>
        </p:spPr>
        <p:txBody>
          <a:bodyPr>
            <a:normAutofit fontScale="90000"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Regular Expression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96" name="Content Placeholder 2"/>
          <p:cNvSpPr>
            <a:spLocks noGrp="1"/>
          </p:cNvSpPr>
          <p:nvPr>
            <p:ph idx="1"/>
          </p:nvPr>
        </p:nvSpPr>
        <p:spPr>
          <a:xfrm>
            <a:off x="429827" y="697468"/>
            <a:ext cx="10754835" cy="6160532"/>
          </a:xfrm>
        </p:spPr>
        <p:txBody>
          <a:bodyPr anchor="ctr"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String search() With a String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search() method searches a string for a specified value and returns the position of the match: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Example: Use a string to do a search for "W3schools" in a string: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let text = "Visit W3Schools!";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	let n = </a:t>
            </a:r>
            <a:r>
              <a:rPr b="1" dirty="0" sz="1400" lang="en-US" err="1">
                <a:solidFill>
                  <a:schemeClr val="accent6">
                    <a:lumMod val="50000"/>
                  </a:schemeClr>
                </a:solidFill>
              </a:rPr>
              <a:t>text.search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("W3Schools");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result in n will be: 6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002060"/>
                </a:solidFill>
              </a:rPr>
              <a:t>String search() With a Regular Expression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Example: Use a regular expression to do a case-insensitive search for "w3schools" in a string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	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let text = "Visit W3Schools";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	let n = </a:t>
            </a:r>
            <a:r>
              <a:rPr b="1" dirty="0" sz="1600" lang="en-US" err="1">
                <a:solidFill>
                  <a:schemeClr val="accent6">
                    <a:lumMod val="50000"/>
                  </a:schemeClr>
                </a:solidFill>
              </a:rPr>
              <a:t>text.search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(/w3schools/</a:t>
            </a:r>
            <a:r>
              <a:rPr b="1" dirty="0" sz="1600" lang="en-US" err="1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);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The result in n will be: 6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9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9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9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9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9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9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6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Title 1"/>
          <p:cNvSpPr>
            <a:spLocks noGrp="1"/>
          </p:cNvSpPr>
          <p:nvPr>
            <p:ph type="title"/>
          </p:nvPr>
        </p:nvSpPr>
        <p:spPr>
          <a:xfrm>
            <a:off x="6880195" y="311860"/>
            <a:ext cx="4953740" cy="771217"/>
          </a:xfrm>
        </p:spPr>
        <p:txBody>
          <a:bodyPr>
            <a:normAutofit fontScale="90000"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Regular Expression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98" name="Content Placeholder 2"/>
          <p:cNvSpPr>
            <a:spLocks noGrp="1"/>
          </p:cNvSpPr>
          <p:nvPr>
            <p:ph idx="1"/>
          </p:nvPr>
        </p:nvSpPr>
        <p:spPr>
          <a:xfrm>
            <a:off x="429827" y="697468"/>
            <a:ext cx="10754835" cy="6160532"/>
          </a:xfrm>
        </p:spPr>
        <p:txBody>
          <a:bodyPr anchor="ctr"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String replace() With a String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replace() method replaces a specified value with another value in a string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let text = "Visit Microsoft!";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	let result = </a:t>
            </a:r>
            <a:r>
              <a:rPr b="1" dirty="0" sz="1400" lang="en-US" err="1">
                <a:solidFill>
                  <a:schemeClr val="accent6">
                    <a:lumMod val="50000"/>
                  </a:schemeClr>
                </a:solidFill>
              </a:rPr>
              <a:t>text.replace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("Microsoft", "W3Schools");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result in result will be: visit W3Schools</a:t>
            </a:r>
            <a:endParaRPr dirty="0" sz="1600" lang="en-US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002060"/>
                </a:solidFill>
              </a:rPr>
              <a:t>String replace() With a Regular Expression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Example: Use a regular expression to do a case-insensitive search for "w3schools" in a string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let text = "Visit Microsoft!";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	let res = </a:t>
            </a:r>
            <a:r>
              <a:rPr b="1" dirty="0" sz="1400" lang="en-US" err="1">
                <a:solidFill>
                  <a:schemeClr val="accent6">
                    <a:lumMod val="50000"/>
                  </a:schemeClr>
                </a:solidFill>
              </a:rPr>
              <a:t>text.replace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(/</a:t>
            </a:r>
            <a:r>
              <a:rPr b="1" dirty="0" sz="1400" lang="en-US" err="1">
                <a:solidFill>
                  <a:schemeClr val="accent6">
                    <a:lumMod val="50000"/>
                  </a:schemeClr>
                </a:solidFill>
              </a:rPr>
              <a:t>microsoft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b="1" dirty="0" sz="1400" lang="en-US" err="1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, "W3Schools");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The result in res will be: W3Schools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9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9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9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9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9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9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8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9" name="Title 1"/>
          <p:cNvSpPr>
            <a:spLocks noGrp="1"/>
          </p:cNvSpPr>
          <p:nvPr>
            <p:ph type="title"/>
          </p:nvPr>
        </p:nvSpPr>
        <p:spPr>
          <a:xfrm>
            <a:off x="6880195" y="311860"/>
            <a:ext cx="4953740" cy="771217"/>
          </a:xfrm>
        </p:spPr>
        <p:txBody>
          <a:bodyPr>
            <a:normAutofit fontScale="90000"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Regular Expression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00" name="Content Placeholder 2"/>
          <p:cNvSpPr>
            <a:spLocks noGrp="1"/>
          </p:cNvSpPr>
          <p:nvPr>
            <p:ph idx="1"/>
          </p:nvPr>
        </p:nvSpPr>
        <p:spPr>
          <a:xfrm>
            <a:off x="429827" y="697468"/>
            <a:ext cx="10754835" cy="6160532"/>
          </a:xfrm>
        </p:spPr>
        <p:txBody>
          <a:bodyPr anchor="ctr"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Regular expression arguments (instead of string arguments) can be used in the methods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Regular expressions can make your search much more powerful (case insensitive for example)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rgbClr val="002060"/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Regular Expression Modifiers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Modifiers can be used to perform case-insensitive more global searches: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002060"/>
                </a:solidFill>
              </a:rPr>
              <a:t>Modifier		Description</a:t>
            </a:r>
            <a:r>
              <a:rPr dirty="0" sz="1600" lang="en-US">
                <a:solidFill>
                  <a:srgbClr val="002060"/>
                </a:solidFill>
              </a:rPr>
              <a:t>	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rgbClr val="002060"/>
                </a:solidFill>
              </a:rPr>
              <a:t>i</a:t>
            </a:r>
            <a:r>
              <a:rPr dirty="0" sz="1600" lang="en-US">
                <a:solidFill>
                  <a:srgbClr val="002060"/>
                </a:solidFill>
              </a:rPr>
              <a:t>		Perform case-insensitive matching	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g		Perform a global match (find all matches rather than stopping after the first match)	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m		Perform multiline matching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0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0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0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0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0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0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0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0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0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0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00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1" name="Title 1"/>
          <p:cNvSpPr>
            <a:spLocks noGrp="1"/>
          </p:cNvSpPr>
          <p:nvPr>
            <p:ph type="title"/>
          </p:nvPr>
        </p:nvSpPr>
        <p:spPr>
          <a:xfrm>
            <a:off x="6880195" y="311860"/>
            <a:ext cx="4953740" cy="771217"/>
          </a:xfrm>
        </p:spPr>
        <p:txBody>
          <a:bodyPr>
            <a:normAutofit fontScale="90000"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Regular Expression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02" name="Content Placeholder 2"/>
          <p:cNvSpPr>
            <a:spLocks noGrp="1"/>
          </p:cNvSpPr>
          <p:nvPr>
            <p:ph idx="1"/>
          </p:nvPr>
        </p:nvSpPr>
        <p:spPr>
          <a:xfrm>
            <a:off x="429827" y="697468"/>
            <a:ext cx="10754835" cy="6160532"/>
          </a:xfrm>
        </p:spPr>
        <p:txBody>
          <a:bodyPr anchor="t"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Regular Expression Patterns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Brackets are used to find a range of characters: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002060"/>
                </a:solidFill>
              </a:rPr>
              <a:t>Expression		Description</a:t>
            </a:r>
            <a:r>
              <a:rPr dirty="0" sz="1600" lang="en-US">
                <a:solidFill>
                  <a:srgbClr val="002060"/>
                </a:solidFill>
              </a:rPr>
              <a:t>	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[</a:t>
            </a:r>
            <a:r>
              <a:rPr dirty="0" sz="1600" lang="en-US" err="1">
                <a:solidFill>
                  <a:srgbClr val="002060"/>
                </a:solidFill>
              </a:rPr>
              <a:t>abc</a:t>
            </a:r>
            <a:r>
              <a:rPr dirty="0" sz="1600" lang="en-US">
                <a:solidFill>
                  <a:srgbClr val="002060"/>
                </a:solidFill>
              </a:rPr>
              <a:t>]		Find any of the characters between the brackets	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[0-9]		Find any of the digits between the brackets	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(</a:t>
            </a:r>
            <a:r>
              <a:rPr dirty="0" sz="1600" lang="en-US" err="1">
                <a:solidFill>
                  <a:srgbClr val="002060"/>
                </a:solidFill>
              </a:rPr>
              <a:t>x|y</a:t>
            </a:r>
            <a:r>
              <a:rPr dirty="0" sz="1600" lang="en-US">
                <a:solidFill>
                  <a:srgbClr val="002060"/>
                </a:solidFill>
              </a:rPr>
              <a:t>)		Find any of the alternatives separated with |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Metacharacters are characters with a spec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002060"/>
                </a:solidFill>
              </a:rPr>
              <a:t>Metacharacter</a:t>
            </a:r>
            <a:r>
              <a:rPr dirty="0" sz="1600" lang="en-US">
                <a:solidFill>
                  <a:srgbClr val="002060"/>
                </a:solidFill>
              </a:rPr>
              <a:t>	</a:t>
            </a:r>
            <a:r>
              <a:rPr b="1" dirty="0" sz="1600" lang="en-US">
                <a:solidFill>
                  <a:srgbClr val="002060"/>
                </a:solidFill>
              </a:rPr>
              <a:t>Description</a:t>
            </a:r>
            <a:r>
              <a:rPr dirty="0" sz="1600" lang="en-US">
                <a:solidFill>
                  <a:srgbClr val="002060"/>
                </a:solidFill>
              </a:rPr>
              <a:t>	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\d		Find a digit	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\s		Find a whitespace character	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\b		Find a match at the beginning of a word like this: \</a:t>
            </a:r>
            <a:r>
              <a:rPr dirty="0" sz="1600" lang="en-US" err="1">
                <a:solidFill>
                  <a:srgbClr val="002060"/>
                </a:solidFill>
              </a:rPr>
              <a:t>bWORD</a:t>
            </a:r>
            <a:r>
              <a:rPr dirty="0" sz="1600" lang="en-US">
                <a:solidFill>
                  <a:srgbClr val="002060"/>
                </a:solidFill>
              </a:rPr>
              <a:t>, or at the end of a word like this: WORD\	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\</a:t>
            </a:r>
            <a:r>
              <a:rPr dirty="0" sz="1600" lang="en-US" err="1">
                <a:solidFill>
                  <a:srgbClr val="002060"/>
                </a:solidFill>
              </a:rPr>
              <a:t>uxxxx</a:t>
            </a:r>
            <a:r>
              <a:rPr dirty="0" sz="1600" lang="en-US">
                <a:solidFill>
                  <a:srgbClr val="002060"/>
                </a:solidFill>
              </a:rPr>
              <a:t>		Find the Unicode character specified by the hexadecimal number </a:t>
            </a:r>
            <a:r>
              <a:rPr dirty="0" sz="1600" lang="en-US" err="1">
                <a:solidFill>
                  <a:srgbClr val="002060"/>
                </a:solidFill>
              </a:rPr>
              <a:t>xxxx</a:t>
            </a:r>
            <a:endParaRPr dirty="0" sz="1600" lang="en-US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0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0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0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0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90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90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90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90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90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90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90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90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02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Title 1"/>
          <p:cNvSpPr>
            <a:spLocks noGrp="1"/>
          </p:cNvSpPr>
          <p:nvPr>
            <p:ph type="title"/>
          </p:nvPr>
        </p:nvSpPr>
        <p:spPr>
          <a:xfrm>
            <a:off x="6880195" y="311860"/>
            <a:ext cx="4953740" cy="771217"/>
          </a:xfrm>
        </p:spPr>
        <p:txBody>
          <a:bodyPr>
            <a:normAutofit fontScale="90000"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Regular Expression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04" name="Content Placeholder 2"/>
          <p:cNvSpPr>
            <a:spLocks noGrp="1"/>
          </p:cNvSpPr>
          <p:nvPr>
            <p:ph idx="1"/>
          </p:nvPr>
        </p:nvSpPr>
        <p:spPr>
          <a:xfrm>
            <a:off x="429827" y="697468"/>
            <a:ext cx="10754835" cy="6160532"/>
          </a:xfrm>
        </p:spPr>
        <p:txBody>
          <a:bodyPr anchor="t"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Regular Expression Patterns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002060"/>
                </a:solidFill>
              </a:rPr>
              <a:t>Quantifiers	Description</a:t>
            </a:r>
            <a:r>
              <a:rPr dirty="0" sz="1600" lang="en-US">
                <a:solidFill>
                  <a:srgbClr val="002060"/>
                </a:solidFill>
              </a:rPr>
              <a:t>	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n+		Matches any string that contains at least one 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n*		Matches any string that contains zero or more occurrences of 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n?		Matches any string that contains zero or one occurrences of n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0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0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0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0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04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Title 1"/>
          <p:cNvSpPr>
            <a:spLocks noGrp="1"/>
          </p:cNvSpPr>
          <p:nvPr>
            <p:ph type="title"/>
          </p:nvPr>
        </p:nvSpPr>
        <p:spPr>
          <a:xfrm>
            <a:off x="6880195" y="311860"/>
            <a:ext cx="4953740" cy="771217"/>
          </a:xfrm>
        </p:spPr>
        <p:txBody>
          <a:bodyPr>
            <a:normAutofit fontScale="90000"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Regular Expression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06" name="Content Placeholder 2"/>
          <p:cNvSpPr>
            <a:spLocks noGrp="1"/>
          </p:cNvSpPr>
          <p:nvPr>
            <p:ph idx="1"/>
          </p:nvPr>
        </p:nvSpPr>
        <p:spPr>
          <a:xfrm>
            <a:off x="429827" y="697468"/>
            <a:ext cx="10754835" cy="6160532"/>
          </a:xfrm>
        </p:spPr>
        <p:txBody>
          <a:bodyPr anchor="t"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Using the </a:t>
            </a:r>
            <a:r>
              <a:rPr b="1" dirty="0" sz="1600" lang="en-US" err="1">
                <a:solidFill>
                  <a:srgbClr val="C00000"/>
                </a:solidFill>
              </a:rPr>
              <a:t>RegExp</a:t>
            </a:r>
            <a:r>
              <a:rPr b="1" dirty="0" sz="1600" lang="en-US">
                <a:solidFill>
                  <a:srgbClr val="C00000"/>
                </a:solidFill>
              </a:rPr>
              <a:t> Object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In JavaScript, the </a:t>
            </a:r>
            <a:r>
              <a:rPr dirty="0" sz="1600" lang="en-US" err="1">
                <a:solidFill>
                  <a:srgbClr val="002060"/>
                </a:solidFill>
              </a:rPr>
              <a:t>RegExp</a:t>
            </a:r>
            <a:r>
              <a:rPr dirty="0" sz="1600" lang="en-US">
                <a:solidFill>
                  <a:srgbClr val="002060"/>
                </a:solidFill>
              </a:rPr>
              <a:t> object is a regular expression object with predefined properties and methods.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002060"/>
                </a:solidFill>
              </a:rPr>
              <a:t>Using test()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The test() method is a </a:t>
            </a:r>
            <a:r>
              <a:rPr dirty="0" sz="1600" lang="en-US" err="1">
                <a:solidFill>
                  <a:srgbClr val="002060"/>
                </a:solidFill>
              </a:rPr>
              <a:t>RegExp</a:t>
            </a:r>
            <a:r>
              <a:rPr dirty="0" sz="1600" lang="en-US">
                <a:solidFill>
                  <a:srgbClr val="002060"/>
                </a:solidFill>
              </a:rPr>
              <a:t> expression method.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It searches a string for a pattern, and returns true or false, depending on the result.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The following example searches a string for the character "e":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Example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	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const pattern = /e/;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b="1" dirty="0" sz="1600" lang="en-US" err="1">
                <a:solidFill>
                  <a:schemeClr val="accent6">
                    <a:lumMod val="50000"/>
                  </a:schemeClr>
                </a:solidFill>
              </a:rPr>
              <a:t>pattern.test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("The best things in life are free!");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Since there is an "e“ in the string, the output of the code above will be: true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You don't have to put the regular expression in a variable first. The two lines above can be shortened to one: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	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/e/.test("The best things in life are free!");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0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0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0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0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0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0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0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0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0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0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90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90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90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90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90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90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90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90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06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Title 1"/>
          <p:cNvSpPr>
            <a:spLocks noGrp="1"/>
          </p:cNvSpPr>
          <p:nvPr>
            <p:ph type="title"/>
          </p:nvPr>
        </p:nvSpPr>
        <p:spPr>
          <a:xfrm>
            <a:off x="6880195" y="311860"/>
            <a:ext cx="4953740" cy="771217"/>
          </a:xfrm>
        </p:spPr>
        <p:txBody>
          <a:bodyPr>
            <a:normAutofit fontScale="90000"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Regular Expression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08" name="Content Placeholder 2"/>
          <p:cNvSpPr>
            <a:spLocks noGrp="1"/>
          </p:cNvSpPr>
          <p:nvPr>
            <p:ph idx="1"/>
          </p:nvPr>
        </p:nvSpPr>
        <p:spPr>
          <a:xfrm>
            <a:off x="429827" y="697468"/>
            <a:ext cx="10754835" cy="6160532"/>
          </a:xfrm>
        </p:spPr>
        <p:txBody>
          <a:bodyPr anchor="t"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Using the </a:t>
            </a:r>
            <a:r>
              <a:rPr b="1" dirty="0" sz="1600" lang="en-US" err="1">
                <a:solidFill>
                  <a:srgbClr val="C00000"/>
                </a:solidFill>
              </a:rPr>
              <a:t>RegExp</a:t>
            </a:r>
            <a:r>
              <a:rPr b="1" dirty="0" sz="1600" lang="en-US">
                <a:solidFill>
                  <a:srgbClr val="C00000"/>
                </a:solidFill>
              </a:rPr>
              <a:t> Object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In JavaScript, the </a:t>
            </a:r>
            <a:r>
              <a:rPr dirty="0" sz="1600" lang="en-US" err="1">
                <a:solidFill>
                  <a:srgbClr val="002060"/>
                </a:solidFill>
              </a:rPr>
              <a:t>RegExp</a:t>
            </a:r>
            <a:r>
              <a:rPr dirty="0" sz="1600" lang="en-US">
                <a:solidFill>
                  <a:srgbClr val="002060"/>
                </a:solidFill>
              </a:rPr>
              <a:t> object is a regular expression object with predefined properties and methods.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002060"/>
                </a:solidFill>
              </a:rPr>
              <a:t>Using exec()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The exec() method is a </a:t>
            </a:r>
            <a:r>
              <a:rPr dirty="0" sz="1600" lang="en-US" err="1">
                <a:solidFill>
                  <a:srgbClr val="002060"/>
                </a:solidFill>
              </a:rPr>
              <a:t>RegExp</a:t>
            </a:r>
            <a:r>
              <a:rPr dirty="0" sz="1600" lang="en-US">
                <a:solidFill>
                  <a:srgbClr val="002060"/>
                </a:solidFill>
              </a:rPr>
              <a:t> expression method.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It searches a string for a specified pattern, and returns the found text as an object.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If no match is found, it returns an empty (null) object.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The following example searches a string for the character "e":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dirty="0" sz="1600" lang="en-US">
              <a:solidFill>
                <a:srgbClr val="002060"/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Example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	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/e/.exec("The best things in life are free!");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0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0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0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0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0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0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9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90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08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sp>
        <p:nvSpPr>
          <p:cNvPr id="104901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IN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12" name="TextBox 3"/>
          <p:cNvSpPr txBox="1"/>
          <p:nvPr/>
        </p:nvSpPr>
        <p:spPr>
          <a:xfrm>
            <a:off x="213805" y="967895"/>
            <a:ext cx="6372688" cy="4293483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3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&lt;head&gt;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b="1" dirty="0" sz="13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&lt;/head&gt;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&lt;body&gt;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&lt;h2&gt;JavaScript in Head&lt;/h2&gt;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 id="demo"&gt;A Paragraph.&lt;/p&gt;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&lt;button type="button" onclick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dirty="0" sz="13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dirty="0" sz="1300" lang="en-IN">
                <a:latin typeface="Consolas" panose="020B0609020204030204" pitchFamily="49" charset="0"/>
              </a:rPr>
              <a:t>&gt;Try it&lt;/button&gt;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9013" name="TextBox 4"/>
          <p:cNvSpPr txBox="1"/>
          <p:nvPr/>
        </p:nvSpPr>
        <p:spPr>
          <a:xfrm>
            <a:off x="6977848" y="1150107"/>
            <a:ext cx="5095783" cy="378885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>
              <a:lnSpc>
                <a:spcPct val="150000"/>
              </a:lnSpc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b="1" dirty="0" lang="en-US">
                <a:solidFill>
                  <a:schemeClr val="accent6">
                    <a:lumMod val="75000"/>
                  </a:schemeClr>
                </a:solidFill>
              </a:rPr>
              <a:t>Script is written in the head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97231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502" r="26748" b="55857"/>
          <a:stretch>
            <a:fillRect/>
          </a:stretch>
        </p:blipFill>
        <p:spPr>
          <a:xfrm>
            <a:off x="241177" y="5393402"/>
            <a:ext cx="2834936" cy="1278385"/>
          </a:xfrm>
          <a:prstGeom prst="rect"/>
        </p:spPr>
      </p:pic>
      <p:pic>
        <p:nvPicPr>
          <p:cNvPr id="2097232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202" t="25281" r="27055" b="56511"/>
          <a:stretch>
            <a:fillRect/>
          </a:stretch>
        </p:blipFill>
        <p:spPr>
          <a:xfrm>
            <a:off x="3813701" y="5423116"/>
            <a:ext cx="2772792" cy="124867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7"/>
                                        <p:tgtEl>
                                          <p:spTgt spid="1049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8"/>
                                        <p:tgtEl>
                                          <p:spTgt spid="1049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49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10490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9"/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0"/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5"/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6"/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1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15" name="TextBox 3"/>
          <p:cNvSpPr txBox="1"/>
          <p:nvPr/>
        </p:nvSpPr>
        <p:spPr>
          <a:xfrm>
            <a:off x="213805" y="967895"/>
            <a:ext cx="6372688" cy="3693319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3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&lt;body&gt;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&lt;h2&gt;JavaScript in Body&lt;/h2&gt;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 id="demo"&gt;A Paragraph.&lt;/p&gt;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&lt;button type="button" onclick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dirty="0" sz="13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dirty="0" sz="1300" lang="en-IN">
                <a:latin typeface="Consolas" panose="020B0609020204030204" pitchFamily="49" charset="0"/>
              </a:rPr>
              <a:t>&gt;Try it&lt;/button&gt;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9016" name="TextBox 4"/>
          <p:cNvSpPr txBox="1"/>
          <p:nvPr/>
        </p:nvSpPr>
        <p:spPr>
          <a:xfrm>
            <a:off x="6977848" y="1150107"/>
            <a:ext cx="5095783" cy="378885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 lvl="1">
              <a:lnSpc>
                <a:spcPct val="150000"/>
              </a:lnSpc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b="1" dirty="0" lang="en-US">
                <a:solidFill>
                  <a:schemeClr val="accent6">
                    <a:lumMod val="75000"/>
                  </a:schemeClr>
                </a:solidFill>
              </a:rPr>
              <a:t>Script is written in the body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97233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20267" b="53528"/>
          <a:stretch>
            <a:fillRect/>
          </a:stretch>
        </p:blipFill>
        <p:spPr>
          <a:xfrm>
            <a:off x="213805" y="5213351"/>
            <a:ext cx="3625049" cy="1447971"/>
          </a:xfrm>
          <a:prstGeom prst="rect"/>
        </p:spPr>
      </p:pic>
      <p:pic>
        <p:nvPicPr>
          <p:cNvPr id="2097234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359" r="23617" b="52233"/>
          <a:stretch>
            <a:fillRect/>
          </a:stretch>
        </p:blipFill>
        <p:spPr>
          <a:xfrm>
            <a:off x="4845728" y="5168962"/>
            <a:ext cx="3216676" cy="153674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19" name="TextBox 3"/>
          <p:cNvSpPr txBox="1"/>
          <p:nvPr/>
        </p:nvSpPr>
        <p:spPr>
          <a:xfrm>
            <a:off x="213805" y="967895"/>
            <a:ext cx="6372688" cy="3693319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3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&lt;body&gt;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&lt;h2&gt;JavaScript in Body&lt;/h2&gt;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 id="demo"&gt;A Paragraph.&lt;/p&gt;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&lt;button type="button" onclick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dirty="0" sz="13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dirty="0" sz="1300" lang="en-IN">
                <a:latin typeface="Consolas" panose="020B0609020204030204" pitchFamily="49" charset="0"/>
              </a:rPr>
              <a:t>&gt;Try it&lt;/button&gt;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8620" name="TextBox 4"/>
          <p:cNvSpPr txBox="1"/>
          <p:nvPr/>
        </p:nvSpPr>
        <p:spPr>
          <a:xfrm>
            <a:off x="6977848" y="1150107"/>
            <a:ext cx="5095783" cy="378885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 lvl="1">
              <a:lnSpc>
                <a:spcPct val="150000"/>
              </a:lnSpc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b="1" dirty="0" lang="en-US">
                <a:solidFill>
                  <a:schemeClr val="accent6">
                    <a:lumMod val="75000"/>
                  </a:schemeClr>
                </a:solidFill>
              </a:rPr>
              <a:t>Script is written in the body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97165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20267" b="53528"/>
          <a:stretch>
            <a:fillRect/>
          </a:stretch>
        </p:blipFill>
        <p:spPr>
          <a:xfrm>
            <a:off x="213805" y="5213351"/>
            <a:ext cx="3625049" cy="1447971"/>
          </a:xfrm>
          <a:prstGeom prst="rect"/>
        </p:spPr>
      </p:pic>
      <p:pic>
        <p:nvPicPr>
          <p:cNvPr id="2097166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359" r="23617" b="52233"/>
          <a:stretch>
            <a:fillRect/>
          </a:stretch>
        </p:blipFill>
        <p:spPr>
          <a:xfrm>
            <a:off x="4845728" y="5168962"/>
            <a:ext cx="3216676" cy="153674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7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18" name="TextBox 3"/>
          <p:cNvSpPr txBox="1"/>
          <p:nvPr/>
        </p:nvSpPr>
        <p:spPr>
          <a:xfrm>
            <a:off x="213805" y="967895"/>
            <a:ext cx="6372688" cy="349326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3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&lt;body&gt;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&lt;h2&gt;External JavaScript&lt;/h2&gt;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 id="demo"&gt;A Paragraph.&lt;/p&gt;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&lt;button type="button" onclick=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3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dirty="0" sz="1300" lang="en-IN">
                <a:latin typeface="Consolas" panose="020B0609020204030204" pitchFamily="49" charset="0"/>
              </a:rPr>
              <a:t>&gt;Try it&lt;/button&gt;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&lt;p&gt;This example links to "myScript.js".&lt;/p&gt;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&lt;p&gt;(</a:t>
            </a:r>
            <a:r>
              <a:rPr dirty="0" sz="1300" lang="en-IN" err="1">
                <a:latin typeface="Consolas" panose="020B0609020204030204" pitchFamily="49" charset="0"/>
              </a:rPr>
              <a:t>myFunction</a:t>
            </a:r>
            <a:r>
              <a:rPr dirty="0" sz="1300" lang="en-IN">
                <a:latin typeface="Consolas" panose="020B0609020204030204" pitchFamily="49" charset="0"/>
              </a:rPr>
              <a:t> is stored in "myScript.js")&lt;/p&gt;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src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="myScript.js"&gt;&lt;/script&gt;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9019" name="TextBox 4"/>
          <p:cNvSpPr txBox="1"/>
          <p:nvPr/>
        </p:nvSpPr>
        <p:spPr>
          <a:xfrm>
            <a:off x="6818051" y="280621"/>
            <a:ext cx="5095783" cy="4532266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b="1" dirty="0" lang="en-US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Scripts can also be placed in external files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External scripts are practical when the same code is used in many different web pages.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JavaScript files have the file extension .</a:t>
            </a:r>
            <a:r>
              <a:rPr dirty="0" sz="1600" lang="en-US" err="1">
                <a:solidFill>
                  <a:schemeClr val="accent6">
                    <a:lumMod val="50000"/>
                  </a:schemeClr>
                </a:solidFill>
              </a:rPr>
              <a:t>js</a:t>
            </a: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To use an external script, put the name of the script file in the </a:t>
            </a:r>
            <a:r>
              <a:rPr dirty="0" sz="1600" lang="en-US" err="1">
                <a:solidFill>
                  <a:schemeClr val="accent6">
                    <a:lumMod val="50000"/>
                  </a:schemeClr>
                </a:solidFill>
              </a:rPr>
              <a:t>src</a:t>
            </a: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 (source) attribute of a &lt;script&gt; tag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You can place an external script reference in &lt;head&gt; or &lt;body&gt; as you like.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The script will behave as if it was located exactly where the &lt;script&gt; tag is located.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External scripts cannot contain &lt;script&gt; tags.</a:t>
            </a:r>
          </a:p>
        </p:txBody>
      </p:sp>
      <p:sp>
        <p:nvSpPr>
          <p:cNvPr id="1049020" name="TextBox 7"/>
          <p:cNvSpPr txBox="1"/>
          <p:nvPr/>
        </p:nvSpPr>
        <p:spPr>
          <a:xfrm>
            <a:off x="213805" y="4812887"/>
            <a:ext cx="6372688" cy="107721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b="0" dirty="0" sz="12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2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dirty="0" sz="1200" lang="en-IN"/>
            </a:b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b="0" dirty="0" sz="12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b="0" dirty="0" sz="12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b="0" dirty="0" sz="12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b="0" dirty="0" sz="12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"Paragraph changed."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dirty="0" sz="1200" lang="en-IN"/>
            </a:b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dirty="0" sz="1200" lang="en-I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ctr"/>
            <a:r>
              <a:rPr b="1" dirty="0" sz="1600" lang="en-IN">
                <a:solidFill>
                  <a:srgbClr val="C00000"/>
                </a:solidFill>
                <a:latin typeface="Consolas" panose="020B0609020204030204" pitchFamily="49" charset="0"/>
              </a:rPr>
              <a:t>myScript.js</a:t>
            </a:r>
          </a:p>
        </p:txBody>
      </p:sp>
      <p:pic>
        <p:nvPicPr>
          <p:cNvPr id="2097235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3935" r="26893" b="46408"/>
          <a:stretch>
            <a:fillRect/>
          </a:stretch>
        </p:blipFill>
        <p:spPr>
          <a:xfrm>
            <a:off x="6986726" y="4812887"/>
            <a:ext cx="2817181" cy="2033898"/>
          </a:xfrm>
          <a:prstGeom prst="rect"/>
        </p:spPr>
      </p:pic>
      <p:pic>
        <p:nvPicPr>
          <p:cNvPr id="2097236" name="Picture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359" r="30971" b="47961"/>
          <a:stretch>
            <a:fillRect/>
          </a:stretch>
        </p:blipFill>
        <p:spPr>
          <a:xfrm>
            <a:off x="9871969" y="4812887"/>
            <a:ext cx="2320031" cy="182971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9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9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2097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id="6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67"/>
                                        <p:tgtEl>
                                          <p:spTgt spid="2097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9"/>
                                        <p:tgtEl>
                                          <p:spTgt spid="2097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19" grpId="0" build="p"/>
      <p:bldP spid="104902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22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  <a:endParaRPr dirty="0" sz="24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Placing scripts in external files has some advantages: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It separates HTML and code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It makes HTML and JavaScript easier to read and maintain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Cached JavaScript files can speed up page loads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To add several script files to one page  - use several script tags: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6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6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="myScript1.js"&gt;&lt;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600" lang="en-IN"/>
            </a:b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6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6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="myScript2.js"&gt;&lt;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0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0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0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0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0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0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0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0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2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24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External References</a:t>
            </a:r>
            <a:endParaRPr dirty="0" sz="24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An external script can be referenced in 3 different ways: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With a full URL (a full web address)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4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="https://www.w3schools.com/js/myScript.js"&gt;&lt;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With a file path (like /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js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/)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4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="/</a:t>
            </a:r>
            <a:r>
              <a:rPr b="0" dirty="0" sz="1400" i="0" lang="en-IN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/myScript.js"&gt;&lt;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Without any path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4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="myScript.js"&gt;&lt;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490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10490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9"/>
                                        <p:tgtEl>
                                          <p:spTgt spid="10490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0"/>
                                        <p:tgtEl>
                                          <p:spTgt spid="10490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0490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4"/>
                                        <p:tgtEl>
                                          <p:spTgt spid="10490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0490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0"/>
                                        <p:tgtEl>
                                          <p:spTgt spid="10490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0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0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4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Output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26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JavaScript can "display" data in different ways: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an HTML element, using 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innerHTML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the HTML output using 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document.write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an alert box, using 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window.alert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the browser console, using console.log().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1049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2"/>
                                        <p:tgtEl>
                                          <p:spTgt spid="1049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7"/>
                                        <p:tgtEl>
                                          <p:spTgt spid="1049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22"/>
                                        <p:tgtEl>
                                          <p:spTgt spid="1049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27"/>
                                        <p:tgtEl>
                                          <p:spTgt spid="1049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6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28" name="TextBox 3"/>
          <p:cNvSpPr txBox="1"/>
          <p:nvPr/>
        </p:nvSpPr>
        <p:spPr>
          <a:xfrm>
            <a:off x="213805" y="967895"/>
            <a:ext cx="6372688" cy="3323987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b="0" dirty="0" sz="14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9029" name="TextBox 4"/>
          <p:cNvSpPr txBox="1"/>
          <p:nvPr/>
        </p:nvSpPr>
        <p:spPr>
          <a:xfrm>
            <a:off x="6977848" y="1150107"/>
            <a:ext cx="5095783" cy="2542363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endParaRPr baseline="0" b="1" cap="none" dirty="0" sz="1800" i="0" kern="1200" kumimoji="0" lang="en-US" noProof="0" normalizeH="0" spc="0" strike="noStrike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l" defTabSz="914400" eaLnBrk="1" fontAlgn="auto" hangingPunct="1" indent="-285750" latinLnBrk="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an HTML element, JavaScript can use the </a:t>
            </a:r>
            <a:r>
              <a:rPr baseline="0" b="0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document.getElementById</a:t>
            </a: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(id) method.</a:t>
            </a:r>
          </a:p>
          <a:p>
            <a:pPr algn="l" defTabSz="914400" eaLnBrk="1" fontAlgn="auto" hangingPunct="1" indent="-285750" latinLnBrk="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id attribute defines the HTML element. The </a:t>
            </a:r>
            <a:r>
              <a:rPr baseline="0" b="0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property defines the HTML content:</a:t>
            </a:r>
          </a:p>
          <a:p>
            <a:pPr algn="l" defTabSz="914400" eaLnBrk="1" fontAlgn="auto" hangingPunct="1" indent="-285750" latinLnBrk="0" lvl="1" marL="7429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37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13786" b="46158"/>
          <a:stretch>
            <a:fillRect/>
          </a:stretch>
        </p:blipFill>
        <p:spPr>
          <a:xfrm>
            <a:off x="547456" y="4707964"/>
            <a:ext cx="4415161" cy="195335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29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0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31" name="TextBox 3"/>
          <p:cNvSpPr txBox="1"/>
          <p:nvPr/>
        </p:nvSpPr>
        <p:spPr>
          <a:xfrm>
            <a:off x="213805" y="967895"/>
            <a:ext cx="6372688" cy="289310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dirty="0" sz="1400" lang="en-IN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9032" name="TextBox 4"/>
          <p:cNvSpPr txBox="1"/>
          <p:nvPr/>
        </p:nvSpPr>
        <p:spPr>
          <a:xfrm>
            <a:off x="6977848" y="1150107"/>
            <a:ext cx="5095783" cy="2126864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38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b="44725"/>
          <a:stretch>
            <a:fillRect/>
          </a:stretch>
        </p:blipFill>
        <p:spPr>
          <a:xfrm>
            <a:off x="358066" y="4375780"/>
            <a:ext cx="6096000" cy="2051653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2097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097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2097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32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3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34" name="TextBox 3"/>
          <p:cNvSpPr txBox="1"/>
          <p:nvPr/>
        </p:nvSpPr>
        <p:spPr>
          <a:xfrm>
            <a:off x="213805" y="967895"/>
            <a:ext cx="6372688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dirty="0" sz="1400" lang="en-US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US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US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button</a:t>
            </a:r>
            <a:r>
              <a:rPr dirty="0" sz="1400" lang="en-US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="button"</a:t>
            </a:r>
            <a:r>
              <a:rPr dirty="0" sz="1400" lang="en-US">
                <a:solidFill>
                  <a:srgbClr val="FF0000"/>
                </a:solidFill>
                <a:latin typeface="Consolas" panose="020B0609020204030204" pitchFamily="49" charset="0"/>
              </a:rPr>
              <a:t> onclick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dirty="0" sz="1400" lang="en-US" err="1">
                <a:solidFill>
                  <a:srgbClr val="0000CD"/>
                </a:solidFill>
                <a:latin typeface="Consolas" panose="020B0609020204030204" pitchFamily="49" charset="0"/>
              </a:rPr>
              <a:t>document.write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(5 + 6)"&gt;</a:t>
            </a:r>
            <a:r>
              <a:rPr dirty="0" sz="1400" lang="en-US">
                <a:solidFill>
                  <a:srgbClr val="000000"/>
                </a:solidFill>
                <a:latin typeface="Consolas" panose="020B0609020204030204" pitchFamily="49" charset="0"/>
              </a:rPr>
              <a:t>Try it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/button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9035" name="TextBox 4"/>
          <p:cNvSpPr txBox="1"/>
          <p:nvPr/>
        </p:nvSpPr>
        <p:spPr>
          <a:xfrm>
            <a:off x="6977848" y="1150107"/>
            <a:ext cx="5095783" cy="2126864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39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534" t="25359" r="14296" b="46843"/>
          <a:stretch>
            <a:fillRect/>
          </a:stretch>
        </p:blipFill>
        <p:spPr>
          <a:xfrm>
            <a:off x="310717" y="4242615"/>
            <a:ext cx="4287915" cy="1906439"/>
          </a:xfrm>
          <a:prstGeom prst="rect"/>
        </p:spPr>
      </p:pic>
      <p:pic>
        <p:nvPicPr>
          <p:cNvPr id="2097240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377" r="30971" b="53199"/>
          <a:stretch>
            <a:fillRect/>
          </a:stretch>
        </p:blipFill>
        <p:spPr>
          <a:xfrm>
            <a:off x="5643239" y="4242615"/>
            <a:ext cx="2320031" cy="153785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35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6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37" name="TextBox 3"/>
          <p:cNvSpPr txBox="1"/>
          <p:nvPr/>
        </p:nvSpPr>
        <p:spPr>
          <a:xfrm>
            <a:off x="213805" y="967895"/>
            <a:ext cx="6372688" cy="289310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window.alert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9038" name="TextBox 4"/>
          <p:cNvSpPr txBox="1"/>
          <p:nvPr/>
        </p:nvSpPr>
        <p:spPr>
          <a:xfrm>
            <a:off x="6977848" y="1150107"/>
            <a:ext cx="5095783" cy="4204356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windows.a</a:t>
            </a:r>
            <a:r>
              <a:rPr b="1" dirty="0" lang="en-US" err="1">
                <a:solidFill>
                  <a:srgbClr val="C00000"/>
                </a:solidFill>
                <a:latin typeface="Calibri" panose="020F0502020204030204"/>
              </a:rPr>
              <a:t>lert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baseline="0" b="1" cap="none" dirty="0" sz="1800" i="0" kern="1200" kumimoji="0" lang="en-US" noProof="0" normalizeH="0" spc="0" strike="noStrike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We can use an alert box to display data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We can skip the window keyword.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In JavaScript, the window object is the global scope object, 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It means that variables, properties, and methods by default belong to the window object. 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This also means that specifying the window keyword is optional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l" defTabSz="914400" eaLnBrk="1" fontAlgn="auto" hangingPunct="1" indent="-285750" latinLnBrk="0" lvl="1" marL="7429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41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5242" t="7638" r="29806" b="60000"/>
          <a:stretch>
            <a:fillRect/>
          </a:stretch>
        </p:blipFill>
        <p:spPr>
          <a:xfrm>
            <a:off x="736846" y="4244754"/>
            <a:ext cx="4261282" cy="221941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0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0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0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0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0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0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0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0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0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38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40" name="TextBox 3"/>
          <p:cNvSpPr txBox="1"/>
          <p:nvPr/>
        </p:nvSpPr>
        <p:spPr>
          <a:xfrm>
            <a:off x="213805" y="967895"/>
            <a:ext cx="6372688" cy="353943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&lt;h2&gt;Activate Debugging&lt;/h2&gt;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&lt;p&gt;F12 on your keyboard will activate debugging.&lt;/p&gt;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select "Console" in the debugger menu.&lt;/p&gt;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click Run again.&lt;/p&gt;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console.log(5 + 6);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9041" name="TextBox 4"/>
          <p:cNvSpPr txBox="1"/>
          <p:nvPr/>
        </p:nvSpPr>
        <p:spPr>
          <a:xfrm>
            <a:off x="6977848" y="1150107"/>
            <a:ext cx="5095783" cy="1711366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Console.log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baseline="0" b="1" cap="none" dirty="0" sz="1800" i="0" kern="1200" kumimoji="0" lang="en-US" noProof="0" normalizeH="0" spc="0" strike="noStrike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For debugging purposes, we can call the console.log() method in the browser to display data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42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2184" t="8026" b="55858"/>
          <a:stretch>
            <a:fillRect/>
          </a:stretch>
        </p:blipFill>
        <p:spPr>
          <a:xfrm>
            <a:off x="3710125" y="4184453"/>
            <a:ext cx="8268070" cy="247686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41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2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43" name="TextBox 3"/>
          <p:cNvSpPr txBox="1"/>
          <p:nvPr/>
        </p:nvSpPr>
        <p:spPr>
          <a:xfrm>
            <a:off x="213805" y="967895"/>
            <a:ext cx="6372688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9044" name="TextBox 4"/>
          <p:cNvSpPr txBox="1"/>
          <p:nvPr/>
        </p:nvSpPr>
        <p:spPr>
          <a:xfrm>
            <a:off x="6977848" y="1150107"/>
            <a:ext cx="5095783" cy="3373359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43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25655" b="46843"/>
          <a:stretch>
            <a:fillRect/>
          </a:stretch>
        </p:blipFill>
        <p:spPr>
          <a:xfrm>
            <a:off x="345119" y="4082817"/>
            <a:ext cx="2968101" cy="190643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4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22" name="TextBox 3"/>
          <p:cNvSpPr txBox="1"/>
          <p:nvPr/>
        </p:nvSpPr>
        <p:spPr>
          <a:xfrm>
            <a:off x="213805" y="967895"/>
            <a:ext cx="6372688" cy="349326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3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&lt;body&gt;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&lt;h2&gt;External JavaScript&lt;/h2&gt;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 id="demo"&gt;A Paragraph.&lt;/p&gt;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&lt;button type="button" onclick=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3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dirty="0" sz="1300" lang="en-IN">
                <a:latin typeface="Consolas" panose="020B0609020204030204" pitchFamily="49" charset="0"/>
              </a:rPr>
              <a:t>&gt;Try it&lt;/button&gt;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&lt;p&gt;This example links to "myScript.js".&lt;/p&gt;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&lt;p&gt;(</a:t>
            </a:r>
            <a:r>
              <a:rPr dirty="0" sz="1300" lang="en-IN" err="1">
                <a:latin typeface="Consolas" panose="020B0609020204030204" pitchFamily="49" charset="0"/>
              </a:rPr>
              <a:t>myFunction</a:t>
            </a:r>
            <a:r>
              <a:rPr dirty="0" sz="1300" lang="en-IN">
                <a:latin typeface="Consolas" panose="020B0609020204030204" pitchFamily="49" charset="0"/>
              </a:rPr>
              <a:t> is stored in "myScript.js")&lt;/p&gt;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src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="myScript.js"&gt;&lt;/script&gt;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8623" name="TextBox 4"/>
          <p:cNvSpPr txBox="1"/>
          <p:nvPr/>
        </p:nvSpPr>
        <p:spPr>
          <a:xfrm>
            <a:off x="6818051" y="280621"/>
            <a:ext cx="5095783" cy="4532266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b="1" dirty="0" lang="en-US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Scripts can also be placed in external files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External scripts are practical when the same code is used in many different web pages.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JavaScript files have the file extension .</a:t>
            </a:r>
            <a:r>
              <a:rPr dirty="0" sz="1600" lang="en-US" err="1">
                <a:solidFill>
                  <a:schemeClr val="accent6">
                    <a:lumMod val="50000"/>
                  </a:schemeClr>
                </a:solidFill>
              </a:rPr>
              <a:t>js</a:t>
            </a: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To use an external script, put the name of the script file in the </a:t>
            </a:r>
            <a:r>
              <a:rPr dirty="0" sz="1600" lang="en-US" err="1">
                <a:solidFill>
                  <a:schemeClr val="accent6">
                    <a:lumMod val="50000"/>
                  </a:schemeClr>
                </a:solidFill>
              </a:rPr>
              <a:t>src</a:t>
            </a: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 (source) attribute of a &lt;script&gt; tag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You can place an external script reference in &lt;head&gt; or &lt;body&gt; as you like.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The script will behave as if it was located exactly where the &lt;script&gt; tag is located.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External scripts cannot contain &lt;script&gt; tags.</a:t>
            </a:r>
          </a:p>
        </p:txBody>
      </p:sp>
      <p:sp>
        <p:nvSpPr>
          <p:cNvPr id="1048624" name="TextBox 7"/>
          <p:cNvSpPr txBox="1"/>
          <p:nvPr/>
        </p:nvSpPr>
        <p:spPr>
          <a:xfrm>
            <a:off x="213805" y="4812887"/>
            <a:ext cx="6372688" cy="107721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b="0" dirty="0" sz="12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2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dirty="0" sz="1200" lang="en-IN"/>
            </a:b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b="0" dirty="0" sz="12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b="0" dirty="0" sz="12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b="0" dirty="0" sz="12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b="0" dirty="0" sz="12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"Paragraph changed."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dirty="0" sz="1200" lang="en-IN"/>
            </a:b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dirty="0" sz="1200" lang="en-I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ctr"/>
            <a:r>
              <a:rPr b="1" dirty="0" sz="1600" lang="en-IN">
                <a:solidFill>
                  <a:srgbClr val="C00000"/>
                </a:solidFill>
                <a:latin typeface="Consolas" panose="020B0609020204030204" pitchFamily="49" charset="0"/>
              </a:rPr>
              <a:t>myScript.js</a:t>
            </a:r>
          </a:p>
        </p:txBody>
      </p:sp>
      <p:pic>
        <p:nvPicPr>
          <p:cNvPr id="2097167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3935" r="26893" b="46408"/>
          <a:stretch>
            <a:fillRect/>
          </a:stretch>
        </p:blipFill>
        <p:spPr>
          <a:xfrm>
            <a:off x="6986726" y="4812887"/>
            <a:ext cx="2817181" cy="2033898"/>
          </a:xfrm>
          <a:prstGeom prst="rect"/>
        </p:spPr>
      </p:pic>
      <p:pic>
        <p:nvPicPr>
          <p:cNvPr id="2097168" name="Picture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359" r="30971" b="47961"/>
          <a:stretch>
            <a:fillRect/>
          </a:stretch>
        </p:blipFill>
        <p:spPr>
          <a:xfrm>
            <a:off x="9871969" y="4812887"/>
            <a:ext cx="2320031" cy="182971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6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6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6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6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6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6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6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6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6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6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6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6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id="6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67"/>
                                        <p:tgtEl>
                                          <p:spTgt spid="2097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9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3" grpId="0" build="p"/>
      <p:bldP spid="1048624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046" name="TextBox 3"/>
          <p:cNvSpPr txBox="1"/>
          <p:nvPr/>
        </p:nvSpPr>
        <p:spPr>
          <a:xfrm>
            <a:off x="213805" y="967895"/>
            <a:ext cx="6372688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9047" name="TextBox 4"/>
          <p:cNvSpPr txBox="1"/>
          <p:nvPr/>
        </p:nvSpPr>
        <p:spPr>
          <a:xfrm>
            <a:off x="6977848" y="1150107"/>
            <a:ext cx="5095783" cy="3373359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44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25655" b="46843"/>
          <a:stretch>
            <a:fillRect/>
          </a:stretch>
        </p:blipFill>
        <p:spPr>
          <a:xfrm>
            <a:off x="345119" y="4082817"/>
            <a:ext cx="2968101" cy="1906439"/>
          </a:xfrm>
          <a:prstGeom prst="rect"/>
        </p:spPr>
      </p:pic>
      <p:pic>
        <p:nvPicPr>
          <p:cNvPr id="2097245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17475" t="8025" r="15919" b="12668"/>
          <a:stretch>
            <a:fillRect/>
          </a:stretch>
        </p:blipFill>
        <p:spPr>
          <a:xfrm>
            <a:off x="2130640" y="550416"/>
            <a:ext cx="8120481" cy="543884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47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7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 Script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08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en-US">
                <a:solidFill>
                  <a:schemeClr val="accent1">
                    <a:lumMod val="50000"/>
                  </a:schemeClr>
                </a:solidFill>
              </a:rPr>
              <a:t>Module 2</a:t>
            </a:r>
            <a:endParaRPr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Content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1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JavaScript Errors</a:t>
            </a:r>
          </a:p>
          <a:p>
            <a:r>
              <a:rPr dirty="0" lang="en-US"/>
              <a:t>JavaScript Exception Handling</a:t>
            </a:r>
          </a:p>
          <a:p>
            <a:r>
              <a:rPr dirty="0" lang="en-US"/>
              <a:t>Document Object Model</a:t>
            </a:r>
            <a:endParaRPr dirty="0" lang="en-IN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15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Errors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17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try statement lets you test a block of code for errors.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catch statement lets you handle the error.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throw statement lets you create custom errors.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finally statement lets you execute code, after try and catch, regardless of the result.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17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8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JavaScript Errors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19" name="Content Placeholder 2"/>
          <p:cNvSpPr>
            <a:spLocks noGrp="1"/>
          </p:cNvSpPr>
          <p:nvPr>
            <p:ph idx="1"/>
          </p:nvPr>
        </p:nvSpPr>
        <p:spPr>
          <a:xfrm>
            <a:off x="7989902" y="1207363"/>
            <a:ext cx="4015669" cy="4969600"/>
          </a:xfrm>
        </p:spPr>
        <p:txBody>
          <a:bodyPr>
            <a:norm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executing JavaScript code, different errors can occur.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Errors can be coding errors made by the programmer, errors due to wrong input, and other unforeseeable things.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Example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this example we misspelled "alert" as "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adddlert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" to deliberately produce an error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catches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adddlert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as an error, and executes the catch code to handle it.</a:t>
            </a:r>
          </a:p>
        </p:txBody>
      </p:sp>
      <p:sp>
        <p:nvSpPr>
          <p:cNvPr id="1049120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Error Handling&lt;/h2&gt;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&lt;p&gt;This example demonstrates how to use &lt;b&gt;catch&lt;/b&gt; to </a:t>
            </a:r>
            <a:r>
              <a:rPr dirty="0" sz="1200" lang="en-IN" err="1">
                <a:latin typeface="Consolas" panose="020B0609020204030204" pitchFamily="49" charset="0"/>
              </a:rPr>
              <a:t>diplay</a:t>
            </a:r>
            <a:r>
              <a:rPr dirty="0" sz="1200" lang="en-IN">
                <a:latin typeface="Consolas" panose="020B0609020204030204" pitchFamily="49" charset="0"/>
              </a:rPr>
              <a:t> an error.&lt;/p&gt;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 id="demo"&gt;&lt;/p&gt;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try {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adddlert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("Welcome guest!");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catch(err) {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err.message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</p:txBody>
      </p:sp>
      <p:pic>
        <p:nvPicPr>
          <p:cNvPr id="2097246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7" r="4684" b="52103"/>
          <a:stretch>
            <a:fillRect/>
          </a:stretch>
        </p:blipFill>
        <p:spPr>
          <a:xfrm>
            <a:off x="186429" y="5223368"/>
            <a:ext cx="5524870" cy="156361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2097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2097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19" grpId="0" build="p"/>
      <p:bldP spid="1049120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1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JavaScript try and catch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22" name="Content Placeholder 2"/>
          <p:cNvSpPr>
            <a:spLocks noGrp="1"/>
          </p:cNvSpPr>
          <p:nvPr>
            <p:ph idx="1"/>
          </p:nvPr>
        </p:nvSpPr>
        <p:spPr>
          <a:xfrm>
            <a:off x="7989902" y="1207362"/>
            <a:ext cx="4015669" cy="5579615"/>
          </a:xfrm>
        </p:spPr>
        <p:txBody>
          <a:bodyPr>
            <a:normAutofit fontScale="92500" lnSpcReduction="20000"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try statement allows you to define a block of code to be tested for errors while it is being executed.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catch statement allows you to define a block of code to be executed, if an error occurs in the try block.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JavaScript statements try and catch come in pairs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2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try {</a:t>
            </a:r>
          </a:p>
          <a:p>
            <a:pPr indent="0" marL="0">
              <a:lnSpc>
                <a:spcPct val="12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  Block of code to try</a:t>
            </a:r>
          </a:p>
          <a:p>
            <a:pPr indent="0" marL="0">
              <a:lnSpc>
                <a:spcPct val="12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}</a:t>
            </a:r>
          </a:p>
          <a:p>
            <a:pPr indent="0" marL="0">
              <a:lnSpc>
                <a:spcPct val="12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catch(err) {</a:t>
            </a:r>
          </a:p>
          <a:p>
            <a:pPr indent="0" marL="0">
              <a:lnSpc>
                <a:spcPct val="12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  Block of code to handle errors</a:t>
            </a:r>
          </a:p>
          <a:p>
            <a:pPr indent="0" marL="0">
              <a:lnSpc>
                <a:spcPct val="12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1049123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Error Handling&lt;/h2&gt;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&lt;p&gt;This example demonstrates how to use &lt;b&gt;catch&lt;/b&gt; to </a:t>
            </a:r>
            <a:r>
              <a:rPr dirty="0" sz="1200" lang="en-IN" err="1">
                <a:latin typeface="Consolas" panose="020B0609020204030204" pitchFamily="49" charset="0"/>
              </a:rPr>
              <a:t>diplay</a:t>
            </a:r>
            <a:r>
              <a:rPr dirty="0" sz="1200" lang="en-IN">
                <a:latin typeface="Consolas" panose="020B0609020204030204" pitchFamily="49" charset="0"/>
              </a:rPr>
              <a:t> an error.&lt;/p&gt;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 id="demo"&gt;&lt;/p&gt;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try {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adddlert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("Welcome guest!");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catch(err) {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err.message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</p:txBody>
      </p:sp>
      <p:pic>
        <p:nvPicPr>
          <p:cNvPr id="2097247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7" r="4684" b="52103"/>
          <a:stretch>
            <a:fillRect/>
          </a:stretch>
        </p:blipFill>
        <p:spPr>
          <a:xfrm>
            <a:off x="186429" y="5223368"/>
            <a:ext cx="5524870" cy="156361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9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9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22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Throws Errors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25" name="Content Placeholder 2"/>
          <p:cNvSpPr>
            <a:spLocks noGrp="1"/>
          </p:cNvSpPr>
          <p:nvPr>
            <p:ph idx="1"/>
          </p:nvPr>
        </p:nvSpPr>
        <p:spPr>
          <a:xfrm>
            <a:off x="722790" y="992180"/>
            <a:ext cx="10515600" cy="5674454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an error occurs, JavaScript will normally stop and generate an error message.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technical term for this is: </a:t>
            </a: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JavaScript will throw an exception (throw an error).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will actually create an Error object with two properties: 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name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message.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throw Statement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throw statement allows you to create a custom error.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Technically you can throw an exception (throw an error).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exception can be a JavaScript String, a Number, a Boolean or an Object: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throw "Too big";    // throw a text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throw 500;          // throw a number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If you use throw together with try and catch, you can control program flow and generate custom error messages.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49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1049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1049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1049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049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4"/>
                                        <p:tgtEl>
                                          <p:spTgt spid="1049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049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0"/>
                                        <p:tgtEl>
                                          <p:spTgt spid="1049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5"/>
                                        <p:tgtEl>
                                          <p:spTgt spid="1049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6"/>
                                        <p:tgtEl>
                                          <p:spTgt spid="1049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7">
                      <p:stCondLst>
                        <p:cond delay="indefinite"/>
                      </p:stCondLst>
                      <p:childTnLst>
                        <p:par>
                          <p:cTn fill="hold" id="4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1"/>
                                        <p:tgtEl>
                                          <p:spTgt spid="1049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2"/>
                                        <p:tgtEl>
                                          <p:spTgt spid="1049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3">
                      <p:stCondLst>
                        <p:cond delay="indefinite"/>
                      </p:stCondLst>
                      <p:childTnLst>
                        <p:par>
                          <p:cTn fill="hold" id="5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7"/>
                                        <p:tgtEl>
                                          <p:spTgt spid="1049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8"/>
                                        <p:tgtEl>
                                          <p:spTgt spid="1049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9">
                      <p:stCondLst>
                        <p:cond delay="indefinite"/>
                      </p:stCondLst>
                      <p:childTnLst>
                        <p:par>
                          <p:cTn fill="hold" id="6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3"/>
                                        <p:tgtEl>
                                          <p:spTgt spid="1049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4"/>
                                        <p:tgtEl>
                                          <p:spTgt spid="10491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5">
                      <p:stCondLst>
                        <p:cond delay="indefinite"/>
                      </p:stCondLst>
                      <p:childTnLst>
                        <p:par>
                          <p:cTn fill="hold" id="6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9"/>
                                        <p:tgtEl>
                                          <p:spTgt spid="1049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0"/>
                                        <p:tgtEl>
                                          <p:spTgt spid="10491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25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throw Statement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27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throw statement allows you to create a custom error.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Technically you can throw an exception (throw an error).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exception can be a JavaScript String, a Number, a Boolean or an Object: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	throw "Too big";    // throw a text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	throw 500;          // throw a number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If you use throw together with try and catch, you can control program flow and generate custom error messages.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27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8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3044301" cy="6243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Input Validation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29" name="Content Placeholder 2"/>
          <p:cNvSpPr>
            <a:spLocks noGrp="1"/>
          </p:cNvSpPr>
          <p:nvPr>
            <p:ph idx="1"/>
          </p:nvPr>
        </p:nvSpPr>
        <p:spPr>
          <a:xfrm>
            <a:off x="7918139" y="160940"/>
            <a:ext cx="4015669" cy="5579615"/>
          </a:xfrm>
        </p:spPr>
        <p:txBody>
          <a:bodyPr>
            <a:norm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This example examines input. If the value is wrong, an exception (err) is thrown.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exception (err) is caught by the catch statement and a custom error message is displayed:</a:t>
            </a:r>
            <a:endParaRPr dirty="0" sz="1600" lang="en-US">
              <a:solidFill>
                <a:srgbClr val="C00000"/>
              </a:solidFill>
            </a:endParaRPr>
          </a:p>
        </p:txBody>
      </p:sp>
      <p:sp>
        <p:nvSpPr>
          <p:cNvPr id="1049130" name="TextBox 3"/>
          <p:cNvSpPr txBox="1"/>
          <p:nvPr/>
        </p:nvSpPr>
        <p:spPr>
          <a:xfrm>
            <a:off x="79897" y="785334"/>
            <a:ext cx="7483878" cy="6001643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try catch&lt;/h2&gt;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&lt;p&gt;Please input a number between 5 and 10:&lt;/p&gt;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&lt;input id="demo" type="text"&gt;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&lt;button type="button" onclick="</a:t>
            </a:r>
            <a:r>
              <a:rPr dirty="0" sz="1200" lang="en-IN" err="1">
                <a:latin typeface="Consolas" panose="020B0609020204030204" pitchFamily="49" charset="0"/>
              </a:rPr>
              <a:t>myFunction</a:t>
            </a:r>
            <a:r>
              <a:rPr dirty="0" sz="1200" lang="en-IN">
                <a:latin typeface="Consolas" panose="020B0609020204030204" pitchFamily="49" charset="0"/>
              </a:rPr>
              <a:t>()"&gt;Test Input&lt;/button&gt;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&lt;p id="p01"&gt;&lt;/p&gt;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const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message =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("p01");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("demo").value;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try { 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== "")  throw "empty";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if(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isNaN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(x)) throw "not a number";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x = Number(x);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&lt; 5)  throw "too low";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&gt; 10)   throw "too high";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catch(err) {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"Input is " + err;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248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4725" r="28204" b="54304"/>
          <a:stretch>
            <a:fillRect/>
          </a:stretch>
        </p:blipFill>
        <p:spPr>
          <a:xfrm>
            <a:off x="8288784" y="2347972"/>
            <a:ext cx="2657383" cy="1438183"/>
          </a:xfrm>
          <a:prstGeom prst="rect"/>
        </p:spPr>
      </p:pic>
      <p:pic>
        <p:nvPicPr>
          <p:cNvPr id="2097249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372" r="28204" b="51456"/>
          <a:stretch>
            <a:fillRect/>
          </a:stretch>
        </p:blipFill>
        <p:spPr>
          <a:xfrm>
            <a:off x="8288784" y="3968803"/>
            <a:ext cx="2657383" cy="1589104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29" grpId="0" build="p"/>
      <p:bldP spid="104913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1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3044301" cy="6243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Input Validation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32" name="Content Placeholder 2"/>
          <p:cNvSpPr>
            <a:spLocks noGrp="1"/>
          </p:cNvSpPr>
          <p:nvPr>
            <p:ph idx="1"/>
          </p:nvPr>
        </p:nvSpPr>
        <p:spPr>
          <a:xfrm>
            <a:off x="7918139" y="160940"/>
            <a:ext cx="4015669" cy="5579615"/>
          </a:xfrm>
        </p:spPr>
        <p:txBody>
          <a:bodyPr>
            <a:norm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This example examines input. If the value is wrong, an exception (err) is thrown.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exception (err) is caught by the catch statement and a custom error message is displayed:</a:t>
            </a:r>
            <a:endParaRPr dirty="0" sz="1600" lang="en-US">
              <a:solidFill>
                <a:srgbClr val="C00000"/>
              </a:solidFill>
            </a:endParaRPr>
          </a:p>
        </p:txBody>
      </p:sp>
      <p:sp>
        <p:nvSpPr>
          <p:cNvPr id="1049133" name="TextBox 3"/>
          <p:cNvSpPr txBox="1"/>
          <p:nvPr/>
        </p:nvSpPr>
        <p:spPr>
          <a:xfrm>
            <a:off x="79897" y="785334"/>
            <a:ext cx="7483878" cy="6001643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try catch&lt;/h2&gt;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&lt;p&gt;Please input a number between 5 and 10:&lt;/p&gt;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&lt;input id="demo" type="text"&gt;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&lt;button type="button" onclick="</a:t>
            </a:r>
            <a:r>
              <a:rPr dirty="0" sz="1200" lang="en-IN" err="1">
                <a:latin typeface="Consolas" panose="020B0609020204030204" pitchFamily="49" charset="0"/>
              </a:rPr>
              <a:t>myFunction</a:t>
            </a:r>
            <a:r>
              <a:rPr dirty="0" sz="1200" lang="en-IN">
                <a:latin typeface="Consolas" panose="020B0609020204030204" pitchFamily="49" charset="0"/>
              </a:rPr>
              <a:t>()"&gt;Test Input&lt;/button&gt;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&lt;p id="p01"&gt;&lt;/p&gt;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const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message =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("p01");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("demo").value;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try { 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== "")  throw "empty";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if(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isNaN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(x)) throw "not a number";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x = Number(x);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&lt; 5)  throw "too low";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&gt; 10)   throw "too high";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catch(err) {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"Input is " + err;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250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4466" r="28204" b="54563"/>
          <a:stretch>
            <a:fillRect/>
          </a:stretch>
        </p:blipFill>
        <p:spPr>
          <a:xfrm>
            <a:off x="8004699" y="2231655"/>
            <a:ext cx="2657383" cy="1452578"/>
          </a:xfrm>
          <a:prstGeom prst="rect"/>
        </p:spPr>
      </p:pic>
      <p:pic>
        <p:nvPicPr>
          <p:cNvPr id="2097251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243" r="31262" b="55081"/>
          <a:stretch>
            <a:fillRect/>
          </a:stretch>
        </p:blipFill>
        <p:spPr>
          <a:xfrm>
            <a:off x="8004699" y="3786155"/>
            <a:ext cx="2284520" cy="1349405"/>
          </a:xfrm>
          <a:prstGeom prst="rect"/>
        </p:spPr>
      </p:pic>
      <p:pic>
        <p:nvPicPr>
          <p:cNvPr id="2097252" name="Picture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0000" t="25243" r="31262" b="55208"/>
          <a:stretch>
            <a:fillRect/>
          </a:stretch>
        </p:blipFill>
        <p:spPr>
          <a:xfrm>
            <a:off x="8004699" y="5237482"/>
            <a:ext cx="2284520" cy="134069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097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097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32" grpId="0" build="p"/>
      <p:bldP spid="10491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26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  <a:endParaRPr dirty="0" sz="24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Placing scripts in external files has some advantages: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It separates HTML and code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It makes HTML and JavaScript easier to read and maintain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Cached JavaScript files can speed up page loads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To add several script files to one page  - use several script tags: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6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6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="myScript1.js"&gt;&lt;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600" lang="en-IN"/>
            </a:b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6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6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="myScript2.js"&gt;&lt;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4" name="Title 1"/>
          <p:cNvSpPr>
            <a:spLocks noGrp="1"/>
          </p:cNvSpPr>
          <p:nvPr>
            <p:ph type="title"/>
          </p:nvPr>
        </p:nvSpPr>
        <p:spPr>
          <a:xfrm>
            <a:off x="7850816" y="71023"/>
            <a:ext cx="4015669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finally statement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35" name="Content Placeholder 2"/>
          <p:cNvSpPr>
            <a:spLocks noGrp="1"/>
          </p:cNvSpPr>
          <p:nvPr>
            <p:ph idx="1"/>
          </p:nvPr>
        </p:nvSpPr>
        <p:spPr>
          <a:xfrm>
            <a:off x="7989902" y="763480"/>
            <a:ext cx="4015669" cy="6023497"/>
          </a:xfrm>
        </p:spPr>
        <p:txBody>
          <a:bodyPr>
            <a:norm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finally statement lets you execute code, after try and catch, regardless of the result: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Syntax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try {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  Block of code to try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}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catch(err) {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  Block of code to handle errors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}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finally {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  Block of code to be executed regardless of the try / catch result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}</a:t>
            </a:r>
          </a:p>
        </p:txBody>
      </p:sp>
      <p:sp>
        <p:nvSpPr>
          <p:cNvPr id="1049136" name="TextBox 3"/>
          <p:cNvSpPr txBox="1"/>
          <p:nvPr/>
        </p:nvSpPr>
        <p:spPr>
          <a:xfrm>
            <a:off x="88774" y="186432"/>
            <a:ext cx="7483878" cy="635558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try catch&lt;/h2&gt;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&lt;p&gt;Please input a number between 5 and 10:&lt;/p&gt;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&lt;input id="demo" type="text"&gt;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&lt;button type="button" onclick="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myFunction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()"&gt;Test Input&lt;/button&gt;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 id="p01"&gt;&lt;/p&gt;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const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message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("p01");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"";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("demo").value;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try { 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== "")  throw "is empty";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if(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isNaN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(x)) throw "is not a number";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x = Number(x);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&gt; 10)   throw "is too high";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&lt; 5)  throw "is too low";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catch(err)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"Input " + err;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finally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("demo").value = "";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9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91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9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91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9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91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9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9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35" grpId="0" build="p"/>
      <p:bldP spid="104913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7" name="Title 1"/>
          <p:cNvSpPr>
            <a:spLocks noGrp="1"/>
          </p:cNvSpPr>
          <p:nvPr>
            <p:ph type="title"/>
          </p:nvPr>
        </p:nvSpPr>
        <p:spPr>
          <a:xfrm>
            <a:off x="7850816" y="71023"/>
            <a:ext cx="4015669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finally statement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38" name="TextBox 3"/>
          <p:cNvSpPr txBox="1"/>
          <p:nvPr/>
        </p:nvSpPr>
        <p:spPr>
          <a:xfrm>
            <a:off x="88774" y="186432"/>
            <a:ext cx="7483878" cy="635558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try catch&lt;/h2&gt;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&lt;p&gt;Please input a number between 5 and 10:&lt;/p&gt;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&lt;input id="demo" type="text"&gt;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&lt;button type="button" onclick="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myFunction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()"&gt;Test Input&lt;/button&gt;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 id="p01"&gt;&lt;/p&gt;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const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message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("p01");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"";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("demo").value;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try { 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== "")  throw "is empty";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if(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isNaN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(x)) throw "is not a number";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x = Number(x);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&gt; 10)   throw "is too high";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if(x &lt; 5)  throw "is too low";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catch(err)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message.innerHTML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"Input " + err;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finally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("demo").value = "";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253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6280" r="28131" b="50808"/>
          <a:stretch>
            <a:fillRect/>
          </a:stretch>
        </p:blipFill>
        <p:spPr>
          <a:xfrm>
            <a:off x="8217763" y="1420428"/>
            <a:ext cx="2666260" cy="1571347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3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Error Object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40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JavaScript has a built in error object that provides error information when an error occurs.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error object provides two useful properties: name and message.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Error Object Properties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Property		Description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name		Sets or returns an error name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message		Sets or returns an error message (a string)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Error 		Name Values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39" grpId="0"/>
      <p:bldP spid="1049140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Error Object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42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Error Name Values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Six different values can be returned by the error name property: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800" lang="en-US">
                <a:solidFill>
                  <a:schemeClr val="accent1">
                    <a:lumMod val="50000"/>
                  </a:schemeClr>
                </a:solidFill>
              </a:rPr>
              <a:t>Error Name	Description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EvalError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		An error has occurred in the eval() function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RangeError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	A number "out of range" has occurred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ReferenceError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	An illegal reference has occurred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SyntaxError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	A syntax error has occurred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TypeError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		A type error has occurred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URIError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		An error in 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encodeURI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() has occurred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91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91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42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aseline="0" b="1" cap="none" dirty="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(Document Object Model)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49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(Document Object Model)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51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With the HTML DOM, JavaScript can access and change all the elements of an HTML document.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When a web page is loaded, the browser creates a Document Object Model of the page.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HTML DOM model is constructed as a tree of Objects: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9725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497961" y="3188008"/>
            <a:ext cx="4629150" cy="253365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51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(Document Object Model)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53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With the object model, JavaScript gets all the power it needs to create dynamic HTML: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JavaScript can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Change all the HTML elements in the page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Change all the HTML attributes in the page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Change all the CSS styles in the page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Remove existing HTML elements and attributes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Add new HTML elements and attributes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Can react to all existing HTML events in the page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Create new HTML events in the page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1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9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91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5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is DOM (Document Object Model)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55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DOM is a W3C (World Wide Web Consortium) standard.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DOM defines a standard for accessing documents: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"The W3C Document Object Model (DOM) is a platform and language-neutral interface that allows programs and scripts to dynamically access and update the content, structure, and style of a document."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W3C DOM standard is separated into 3 different parts: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Core DOM - standard model for all document types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XML DOM - standard model for XML documents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HTML DOM - standard model for HTML documents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55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is HTML DOM?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57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HTML DOM is a standard object model and programming interface for HTML. 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It defines: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HTML elements as objects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properties of all HTML elements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methods to access all HTML elements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events for all HTML elements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In other words: </a:t>
            </a:r>
            <a:r>
              <a:rPr b="1" dirty="0" sz="1800" lang="en-US">
                <a:solidFill>
                  <a:schemeClr val="accent1">
                    <a:lumMod val="50000"/>
                  </a:schemeClr>
                </a:solidFill>
              </a:rPr>
              <a:t>The HTML DOM is a standard for how to get, change, add, or delete HTML elements.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57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Nodes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59" name="Content Placeholder 2"/>
          <p:cNvSpPr>
            <a:spLocks noGrp="1"/>
          </p:cNvSpPr>
          <p:nvPr>
            <p:ph idx="1"/>
          </p:nvPr>
        </p:nvSpPr>
        <p:spPr>
          <a:xfrm>
            <a:off x="6871316" y="834501"/>
            <a:ext cx="4953740" cy="5658373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According to the W3C HTML DOM standard, everything in an HTML document is a node: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The entire document is a document node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Every HTML element is an element node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The text inside HTML elements are text nodes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Every HTML attribute is an attribute node (deprecated)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All comments are comment nodes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With the HTML DOM, all nodes in the node tree can be accessed by JavaScript.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New nodes can be created, and all nodes can be modified or deleted.</a:t>
            </a:r>
          </a:p>
        </p:txBody>
      </p:sp>
      <p:pic>
        <p:nvPicPr>
          <p:cNvPr id="2097255" name="Picture 2" descr="DOM HTML tre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838199" y="2162174"/>
            <a:ext cx="5295019" cy="2898097"/>
          </a:xfrm>
          <a:prstGeom prst="rect"/>
          <a:noFill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1049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1049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3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5"/>
                                        <p:tgtEl>
                                          <p:spTgt spid="1049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6"/>
                                        <p:tgtEl>
                                          <p:spTgt spid="1049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49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1049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1049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1049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049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4"/>
                                        <p:tgtEl>
                                          <p:spTgt spid="1049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049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0"/>
                                        <p:tgtEl>
                                          <p:spTgt spid="1049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5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28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External References</a:t>
            </a:r>
            <a:endParaRPr dirty="0" sz="24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An external script can be referenced in 3 different ways: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With a full URL (a full web address)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4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="https://www.w3schools.com/js/myScript.js"&gt;&lt;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With a file path (like /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js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/)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4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="/</a:t>
            </a:r>
            <a:r>
              <a:rPr b="0" dirty="0" sz="1400" i="0" lang="en-IN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/myScript.js"&gt;&lt;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Without any path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4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="myScript.js"&gt;&lt;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48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1048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9"/>
                                        <p:tgtEl>
                                          <p:spTgt spid="1048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0"/>
                                        <p:tgtEl>
                                          <p:spTgt spid="1048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048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4"/>
                                        <p:tgtEl>
                                          <p:spTgt spid="1048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048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0"/>
                                        <p:tgtEl>
                                          <p:spTgt spid="1048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8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Node Relationships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61" name="Content Placeholder 2"/>
          <p:cNvSpPr>
            <a:spLocks noGrp="1"/>
          </p:cNvSpPr>
          <p:nvPr>
            <p:ph idx="1"/>
          </p:nvPr>
        </p:nvSpPr>
        <p:spPr>
          <a:xfrm>
            <a:off x="5406501" y="1367162"/>
            <a:ext cx="6604986" cy="4935984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nodes in the node tree have a hierarchical relationship to each other.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terms parent, child, and sibling are used to describe the relationships.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a node tree, the top node is called the root (or root node)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Every node has exactly one parent, except the root (which has no parent)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node can have a number of children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Siblings (brothers or sisters) are nodes with the same parent</a:t>
            </a:r>
          </a:p>
        </p:txBody>
      </p:sp>
      <p:sp>
        <p:nvSpPr>
          <p:cNvPr id="1049162" name="TextBox 4"/>
          <p:cNvSpPr txBox="1"/>
          <p:nvPr/>
        </p:nvSpPr>
        <p:spPr>
          <a:xfrm>
            <a:off x="838200" y="1553593"/>
            <a:ext cx="3817401" cy="212365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DOM Tutorial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/title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DOM Lesson one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Hello world!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br>
              <a:rPr dirty="0" sz="1100" lang="en-US"/>
            </a:b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2097256" name="Picture 2" descr="Node tre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87237" y="4112827"/>
            <a:ext cx="3448050" cy="2428875"/>
          </a:xfrm>
          <a:prstGeom prst="rect"/>
          <a:noFill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61" grpId="0" build="p"/>
      <p:bldP spid="104916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22072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Node Relationships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64" name="Content Placeholder 2"/>
          <p:cNvSpPr>
            <a:spLocks noGrp="1"/>
          </p:cNvSpPr>
          <p:nvPr>
            <p:ph idx="1"/>
          </p:nvPr>
        </p:nvSpPr>
        <p:spPr>
          <a:xfrm>
            <a:off x="5406501" y="443883"/>
            <a:ext cx="6604986" cy="5859263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From the HTML given we can read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&lt;html&gt; is the root node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&lt;html&gt; has no parents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&lt;html&gt; is the parent of &lt;head&gt; and &lt;body&gt;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&lt;head&gt; is the first child of &lt;html&gt;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&lt;body&gt; is the last child of &lt;html&gt;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&lt;head&gt; has one child: &lt;title&gt;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&lt;title&gt; has one child (a text node): "DOM Tutorial"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&lt;body&gt; has two children: &lt;h1&gt; and &lt;p&gt;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&lt;h1&gt; has one child: "DOM Lesson one"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&lt;p&gt; has one child: "Hello world!"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&lt;h1&gt; and &lt;p&gt; are siblings</a:t>
            </a:r>
          </a:p>
        </p:txBody>
      </p:sp>
      <p:sp>
        <p:nvSpPr>
          <p:cNvPr id="1049165" name="TextBox 4"/>
          <p:cNvSpPr txBox="1"/>
          <p:nvPr/>
        </p:nvSpPr>
        <p:spPr>
          <a:xfrm>
            <a:off x="838200" y="1553593"/>
            <a:ext cx="3817401" cy="212365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DOM Tutorial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/title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DOM Lesson one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Hello world!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br>
              <a:rPr dirty="0" sz="1100" lang="en-US"/>
            </a:b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2097257" name="Picture 2" descr="Node tre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87237" y="4112827"/>
            <a:ext cx="3448050" cy="2428875"/>
          </a:xfrm>
          <a:prstGeom prst="rect"/>
          <a:noFill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9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9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9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9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9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91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9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916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5">
                      <p:stCondLst>
                        <p:cond delay="indefinite"/>
                      </p:stCondLst>
                      <p:childTnLst>
                        <p:par>
                          <p:cTn fill="hold" id="7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9"/>
                                        <p:tgtEl>
                                          <p:spTgt spid="10491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0"/>
                                        <p:tgtEl>
                                          <p:spTgt spid="104916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64" grpId="0" build="p"/>
      <p:bldP spid="1049165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Navigation between Nodes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67" name="Content Placeholder 2"/>
          <p:cNvSpPr>
            <a:spLocks noGrp="1"/>
          </p:cNvSpPr>
          <p:nvPr>
            <p:ph idx="1"/>
          </p:nvPr>
        </p:nvSpPr>
        <p:spPr>
          <a:xfrm>
            <a:off x="5513033" y="1564365"/>
            <a:ext cx="6604986" cy="4225771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We can use the following node properties to navigate between nodes with JavaScript: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parentNode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childNodes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nodenumber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firstChild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lastChild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nextSibling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previousSibling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68" name="TextBox 4"/>
          <p:cNvSpPr txBox="1"/>
          <p:nvPr/>
        </p:nvSpPr>
        <p:spPr>
          <a:xfrm>
            <a:off x="838200" y="1553593"/>
            <a:ext cx="3817401" cy="212365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DOM Tutorial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/title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DOM Lesson one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Hello world!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r>
              <a:rPr dirty="0" sz="1100" lang="en-US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100" lang="en-US"/>
            </a:br>
            <a:br>
              <a:rPr dirty="0" sz="1100" lang="en-US"/>
            </a:b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100" lang="en-US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dirty="0" sz="11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pic>
        <p:nvPicPr>
          <p:cNvPr id="2097258" name="Picture 2" descr="Node tre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087237" y="4112827"/>
            <a:ext cx="3448050" cy="2428875"/>
          </a:xfrm>
          <a:prstGeom prst="rect"/>
          <a:noFill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1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1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67" grpId="0" build="p"/>
      <p:bldP spid="104916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aseline="0" b="1" cap="none" dirty="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Form Validation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70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1" name="Title 1"/>
          <p:cNvSpPr>
            <a:spLocks noGrp="1"/>
          </p:cNvSpPr>
          <p:nvPr>
            <p:ph type="title"/>
          </p:nvPr>
        </p:nvSpPr>
        <p:spPr>
          <a:xfrm>
            <a:off x="7850816" y="71023"/>
            <a:ext cx="4015669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Form Validation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72" name="Content Placeholder 2"/>
          <p:cNvSpPr>
            <a:spLocks noGrp="1"/>
          </p:cNvSpPr>
          <p:nvPr>
            <p:ph idx="1"/>
          </p:nvPr>
        </p:nvSpPr>
        <p:spPr>
          <a:xfrm>
            <a:off x="7989902" y="763480"/>
            <a:ext cx="4015669" cy="6023497"/>
          </a:xfrm>
        </p:spPr>
        <p:txBody>
          <a:bodyPr>
            <a:norm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HTML form validation can be done by JavaScript.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If a form field (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fname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) is empty, this function alerts a message, and returns false, to prevent the form from being submitted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The function can be called when the form is submitted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dirty="0" sz="1600" lang="en-US">
              <a:solidFill>
                <a:srgbClr val="C00000"/>
              </a:solidFill>
            </a:endParaRPr>
          </a:p>
        </p:txBody>
      </p:sp>
      <p:sp>
        <p:nvSpPr>
          <p:cNvPr id="1049173" name="TextBox 3"/>
          <p:cNvSpPr txBox="1"/>
          <p:nvPr/>
        </p:nvSpPr>
        <p:spPr>
          <a:xfrm>
            <a:off x="88774" y="186432"/>
            <a:ext cx="7483878" cy="449353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validateForm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document.forms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["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myForm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"]["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fname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"].value;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if (x == "")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alert("Name must be filled out");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return false;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Validation&lt;/h2&gt;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&lt;form name</a:t>
            </a:r>
            <a:r>
              <a:rPr b="1" dirty="0" sz="1100" lang="en-IN">
                <a:solidFill>
                  <a:srgbClr val="C00000"/>
                </a:solidFill>
                <a:latin typeface="Consolas" panose="020B0609020204030204" pitchFamily="49" charset="0"/>
              </a:rPr>
              <a:t>="</a:t>
            </a:r>
            <a:r>
              <a:rPr b="1" dirty="0" sz="1100" lang="en-IN" err="1">
                <a:solidFill>
                  <a:srgbClr val="00B0F0"/>
                </a:solidFill>
                <a:latin typeface="Consolas" panose="020B0609020204030204" pitchFamily="49" charset="0"/>
              </a:rPr>
              <a:t>myForm</a:t>
            </a:r>
            <a:r>
              <a:rPr b="1" dirty="0" sz="1100" lang="en-IN">
                <a:solidFill>
                  <a:srgbClr val="00B0F0"/>
                </a:solidFill>
                <a:latin typeface="Consolas" panose="020B0609020204030204" pitchFamily="49" charset="0"/>
              </a:rPr>
              <a:t>" 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action="/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action_page.php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onsubmit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="return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validateForm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()" method="post"&gt;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Name: &lt;input type="text" name</a:t>
            </a:r>
            <a:r>
              <a:rPr dirty="0" sz="1100" lang="en-IN">
                <a:solidFill>
                  <a:srgbClr val="00B0F0"/>
                </a:solidFill>
                <a:latin typeface="Consolas" panose="020B0609020204030204" pitchFamily="49" charset="0"/>
              </a:rPr>
              <a:t>="</a:t>
            </a:r>
            <a:r>
              <a:rPr dirty="0" sz="1100" lang="en-IN" err="1">
                <a:solidFill>
                  <a:srgbClr val="00B0F0"/>
                </a:solidFill>
                <a:latin typeface="Consolas" panose="020B0609020204030204" pitchFamily="49" charset="0"/>
              </a:rPr>
              <a:t>fname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&lt;input type="submit" value="Submit"&gt;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&lt;/form&gt;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  <a:endParaRPr baseline="0" b="0" cap="none" dirty="0" sz="11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2097259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534" t="25890" r="16529" b="53398"/>
          <a:stretch>
            <a:fillRect/>
          </a:stretch>
        </p:blipFill>
        <p:spPr>
          <a:xfrm>
            <a:off x="88774" y="5051395"/>
            <a:ext cx="4015670" cy="1420428"/>
          </a:xfrm>
          <a:prstGeom prst="rect"/>
        </p:spPr>
      </p:pic>
      <p:pic>
        <p:nvPicPr>
          <p:cNvPr id="2097260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35607" t="7897" r="35607" b="77216"/>
          <a:stretch>
            <a:fillRect/>
          </a:stretch>
        </p:blipFill>
        <p:spPr>
          <a:xfrm>
            <a:off x="4577926" y="5149048"/>
            <a:ext cx="3509632" cy="102093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097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097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72" grpId="0" build="p"/>
      <p:bldP spid="1049173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4" name="Title 1"/>
          <p:cNvSpPr>
            <a:spLocks noGrp="1"/>
          </p:cNvSpPr>
          <p:nvPr>
            <p:ph type="title"/>
          </p:nvPr>
        </p:nvSpPr>
        <p:spPr>
          <a:xfrm>
            <a:off x="7850816" y="71023"/>
            <a:ext cx="4015669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Form Validation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75" name="Content Placeholder 2"/>
          <p:cNvSpPr>
            <a:spLocks noGrp="1"/>
          </p:cNvSpPr>
          <p:nvPr>
            <p:ph idx="1"/>
          </p:nvPr>
        </p:nvSpPr>
        <p:spPr>
          <a:xfrm>
            <a:off x="7989902" y="763480"/>
            <a:ext cx="4015669" cy="6023497"/>
          </a:xfrm>
        </p:spPr>
        <p:txBody>
          <a:bodyPr>
            <a:norm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Validation of Numeric Inputs</a:t>
            </a:r>
            <a:endParaRPr dirty="0" sz="1600" lang="en-US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dirty="0" sz="1600" lang="en-US">
              <a:solidFill>
                <a:srgbClr val="C00000"/>
              </a:solidFill>
            </a:endParaRPr>
          </a:p>
        </p:txBody>
      </p:sp>
      <p:sp>
        <p:nvSpPr>
          <p:cNvPr id="1049176" name="TextBox 3"/>
          <p:cNvSpPr txBox="1"/>
          <p:nvPr/>
        </p:nvSpPr>
        <p:spPr>
          <a:xfrm>
            <a:off x="88774" y="186432"/>
            <a:ext cx="7483878" cy="5339923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Validation&lt;/h2&gt;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&lt;p&gt;Please input a number between 1 and 10:&lt;/p&gt;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&lt;input id="numb"&gt;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&lt;button type="button" onclick="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myFunction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()"&gt;Submit&lt;/button&gt;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 id="</a:t>
            </a:r>
            <a:r>
              <a:rPr dirty="0" sz="1100" lang="en-IN">
                <a:solidFill>
                  <a:srgbClr val="00B0F0"/>
                </a:solidFill>
                <a:latin typeface="Consolas" panose="020B0609020204030204" pitchFamily="49" charset="0"/>
              </a:rPr>
              <a:t>demo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"&gt;&lt;/p&gt;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// Get the value of the input field with id="numb"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let x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("numb").value;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// If x is Not a Number or less than one or greater than 10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let text;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if (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isNaN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(x) || x &lt; 1 || x &gt; 10)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text = "Input not valid";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} else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text = "Input OK";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text;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  <a:endParaRPr baseline="0" b="0" cap="none" dirty="0" sz="11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2097261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243" r="26384" b="47702"/>
          <a:stretch>
            <a:fillRect/>
          </a:stretch>
        </p:blipFill>
        <p:spPr>
          <a:xfrm>
            <a:off x="7989902" y="1573567"/>
            <a:ext cx="2879324" cy="1855433"/>
          </a:xfrm>
          <a:prstGeom prst="rect"/>
        </p:spPr>
      </p:pic>
      <p:pic>
        <p:nvPicPr>
          <p:cNvPr id="2097262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761" r="26384" b="52362"/>
          <a:stretch>
            <a:fillRect/>
          </a:stretch>
        </p:blipFill>
        <p:spPr>
          <a:xfrm>
            <a:off x="7989902" y="4026028"/>
            <a:ext cx="2879324" cy="1500327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75" grpId="0" build="p"/>
      <p:bldP spid="104917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7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Automatic HTML Form Validation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78" name="Content Placeholder 2"/>
          <p:cNvSpPr>
            <a:spLocks noGrp="1"/>
          </p:cNvSpPr>
          <p:nvPr>
            <p:ph idx="1"/>
          </p:nvPr>
        </p:nvSpPr>
        <p:spPr>
          <a:xfrm>
            <a:off x="7989902" y="763480"/>
            <a:ext cx="4015669" cy="2059619"/>
          </a:xfrm>
        </p:spPr>
        <p:txBody>
          <a:bodyPr>
            <a:norm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HTML form validation can be performed automatically by the browser: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If a form field (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fname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) is empty, the required attribute prevents this form from being submitted</a:t>
            </a:r>
            <a:endParaRPr dirty="0" sz="1600" lang="en-US">
              <a:solidFill>
                <a:srgbClr val="C00000"/>
              </a:solidFill>
            </a:endParaRPr>
          </a:p>
        </p:txBody>
      </p:sp>
      <p:sp>
        <p:nvSpPr>
          <p:cNvPr id="1049179" name="TextBox 3"/>
          <p:cNvSpPr txBox="1"/>
          <p:nvPr/>
        </p:nvSpPr>
        <p:spPr>
          <a:xfrm>
            <a:off x="79897" y="1105266"/>
            <a:ext cx="7483878" cy="2800767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Validation&lt;/h2&gt;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&lt;form action="/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action_page.php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" method="post"&gt;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&lt;input type="text" name="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fname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 required&gt;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&lt;input type="submit" value="Submit"&gt;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&lt;/form&gt;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&lt;p&gt;If you click submit, without filling out the text field,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your browser will display an error message.&lt;/p&gt;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  <a:endParaRPr baseline="0" b="0" cap="none" dirty="0" sz="11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2097263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761" b="43043"/>
          <a:stretch>
            <a:fillRect/>
          </a:stretch>
        </p:blipFill>
        <p:spPr>
          <a:xfrm>
            <a:off x="423169" y="4474345"/>
            <a:ext cx="6096000" cy="2139377"/>
          </a:xfrm>
          <a:prstGeom prst="rect"/>
        </p:spPr>
      </p:pic>
      <p:pic>
        <p:nvPicPr>
          <p:cNvPr id="2097264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466" r="6869" b="44080"/>
          <a:stretch>
            <a:fillRect/>
          </a:stretch>
        </p:blipFill>
        <p:spPr>
          <a:xfrm>
            <a:off x="6747029" y="4456589"/>
            <a:ext cx="5258542" cy="2157133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78" grpId="0" build="p"/>
      <p:bldP spid="1049179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Validation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81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Data validation is the process of ensuring that user input is clean, correct, and useful.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Typical validation tasks are: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has the user filled in all required fields?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has the user entered a valid date?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has the user entered text in a numeric field?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Most often, the purpose of data validation is to ensure correct user input.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Validation can be defined by many different methods, and deployed in many different ways.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800" lang="en-US">
                <a:solidFill>
                  <a:schemeClr val="accent1">
                    <a:lumMod val="50000"/>
                  </a:schemeClr>
                </a:solidFill>
              </a:rPr>
              <a:t>Server side validation: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 is performed by a web server, after input has been sent to the server.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800" lang="en-US">
                <a:solidFill>
                  <a:schemeClr val="accent1">
                    <a:lumMod val="50000"/>
                  </a:schemeClr>
                </a:solidFill>
              </a:rPr>
              <a:t>Client side validation: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 is performed by a web browser, before input is sent to a web server.</a:t>
            </a:r>
            <a:endParaRPr b="1" dirty="0" sz="18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7"/>
                                        <p:tgtEl>
                                          <p:spTgt spid="1049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8"/>
                                        <p:tgtEl>
                                          <p:spTgt spid="1049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1"/>
                                        <p:tgtEl>
                                          <p:spTgt spid="1049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2"/>
                                        <p:tgtEl>
                                          <p:spTgt spid="1049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1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81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Constraint Validation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83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HTML5 introduced a new HTML validation concept called constraint validation.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HTML constraint validation is based on: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Constraint validation HTML Input Attributes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Constraint validation CSS Pseudo Selectors</a:t>
            </a:r>
          </a:p>
          <a:p>
            <a:pPr lvl="1">
              <a:lnSpc>
                <a:spcPct val="2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Constraint validation DOM Properties and Methods</a:t>
            </a:r>
            <a:endParaRPr b="1"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7"/>
                                        <p:tgtEl>
                                          <p:spTgt spid="1049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8"/>
                                        <p:tgtEl>
                                          <p:spTgt spid="1049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1"/>
                                        <p:tgtEl>
                                          <p:spTgt spid="1049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2"/>
                                        <p:tgtEl>
                                          <p:spTgt spid="1049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83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Constraint Validation HTML Input Attributes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85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b="1"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800" lang="en-US">
                <a:solidFill>
                  <a:schemeClr val="accent1">
                    <a:lumMod val="50000"/>
                  </a:schemeClr>
                </a:solidFill>
              </a:rPr>
              <a:t>Attribute		Description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disabled		Specifies that the input element should be disabled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max		Specifies the maximum value of an input element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min		Specifies the minimum value of an input element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pattern		Specifies the value pattern of an input element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required		Specifies that the input field requires an element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type 		Specifies the type of an input element</a:t>
            </a:r>
            <a:endParaRPr b="1"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8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Output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30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JavaScript can "display" data in different ways: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an HTML element, using 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innerHTML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the HTML output using 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document.write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an alert box, using 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window.alert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the browser console, using console.log().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1048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2"/>
                                        <p:tgtEl>
                                          <p:spTgt spid="1048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7"/>
                                        <p:tgtEl>
                                          <p:spTgt spid="1048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22"/>
                                        <p:tgtEl>
                                          <p:spTgt spid="1048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27"/>
                                        <p:tgtEl>
                                          <p:spTgt spid="1048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0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Constraint Validation CSS Pseudo Selectors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87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800" lang="en-US">
                <a:solidFill>
                  <a:schemeClr val="accent1">
                    <a:lumMod val="50000"/>
                  </a:schemeClr>
                </a:solidFill>
              </a:rPr>
              <a:t>Selector		Description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:disabled		Selects input elements with the "disabled" attribute specified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:invalid		Selects input elements with invalid values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:optional		Selects input elements with no "required" attribute specified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:required		Selects input elements with the "required" attribute specified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:valid		Selects input elements with valid values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87" grpId="0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aseline="0" b="1" cap="none" dirty="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Events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89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0" name="Title 1"/>
          <p:cNvSpPr>
            <a:spLocks noGrp="1"/>
          </p:cNvSpPr>
          <p:nvPr>
            <p:ph type="title"/>
          </p:nvPr>
        </p:nvSpPr>
        <p:spPr>
          <a:xfrm>
            <a:off x="500848" y="73486"/>
            <a:ext cx="5595152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HTML DOM Events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91" name="Content Placeholder 2"/>
          <p:cNvSpPr>
            <a:spLocks noGrp="1"/>
          </p:cNvSpPr>
          <p:nvPr>
            <p:ph idx="1"/>
          </p:nvPr>
        </p:nvSpPr>
        <p:spPr>
          <a:xfrm>
            <a:off x="571869" y="844703"/>
            <a:ext cx="10515600" cy="5939811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HTML DOM allows JavaScript to react to HTML events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JavaScript can be executed when an event occurs, like when a user clicks on an HTML element.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To execute code when a user clicks on an element, add JavaScript code to an HTML event attribute: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onclick=JavaScript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Examples of HTML events: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 user clicks the mouse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 web page has loaded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an image has been loaded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the mouse moves over an element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an input field is changed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an HTML form is submitted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 user strokes a key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9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91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91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91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91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91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91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91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91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2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Assign events using HTML DOM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193" name="TextBox 3"/>
          <p:cNvSpPr txBox="1"/>
          <p:nvPr/>
        </p:nvSpPr>
        <p:spPr>
          <a:xfrm>
            <a:off x="79897" y="1105266"/>
            <a:ext cx="7483878" cy="3647152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&lt;p&gt;Click "Try it" to execute the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displayDate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 function.&lt;/p&gt;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&lt;button id="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myBtn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"&gt;Try it&lt;/button&gt;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").onclick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b="1" dirty="0" sz="11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Date();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2097265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502" r="24417" b="52621"/>
          <a:stretch>
            <a:fillRect/>
          </a:stretch>
        </p:blipFill>
        <p:spPr>
          <a:xfrm>
            <a:off x="79897" y="5002570"/>
            <a:ext cx="3119021" cy="1500327"/>
          </a:xfrm>
          <a:prstGeom prst="rect"/>
        </p:spPr>
      </p:pic>
      <p:pic>
        <p:nvPicPr>
          <p:cNvPr id="2097266" name="Picture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219" t="25372" r="11965" b="50000"/>
          <a:stretch>
            <a:fillRect/>
          </a:stretch>
        </p:blipFill>
        <p:spPr>
          <a:xfrm>
            <a:off x="4924147" y="5002570"/>
            <a:ext cx="4610470" cy="1688977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93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3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 Script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54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en-US">
                <a:solidFill>
                  <a:schemeClr val="accent1">
                    <a:lumMod val="50000"/>
                  </a:schemeClr>
                </a:solidFill>
              </a:rPr>
              <a:t>Module 2</a:t>
            </a:r>
            <a:endParaRPr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Content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6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US"/>
              <a:t>DOM Events</a:t>
            </a:r>
          </a:p>
          <a:p>
            <a:r>
              <a:rPr dirty="0" lang="en-US"/>
              <a:t>DOM </a:t>
            </a:r>
            <a:r>
              <a:rPr dirty="0" lang="en-US" err="1"/>
              <a:t>Eventhandlers</a:t>
            </a:r>
            <a:endParaRPr dirty="0" lang="en-IN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61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aseline="0" b="1" cap="none" dirty="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Events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68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69" name="Title 1"/>
          <p:cNvSpPr>
            <a:spLocks noGrp="1"/>
          </p:cNvSpPr>
          <p:nvPr>
            <p:ph type="title"/>
          </p:nvPr>
        </p:nvSpPr>
        <p:spPr>
          <a:xfrm>
            <a:off x="500848" y="73486"/>
            <a:ext cx="5595152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HTML DOM Events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70" name="Content Placeholder 2"/>
          <p:cNvSpPr>
            <a:spLocks noGrp="1"/>
          </p:cNvSpPr>
          <p:nvPr>
            <p:ph idx="1"/>
          </p:nvPr>
        </p:nvSpPr>
        <p:spPr>
          <a:xfrm>
            <a:off x="571869" y="844703"/>
            <a:ext cx="10515600" cy="5939811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HTML DOM allows JavaScript to react to HTML events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JavaScript can be executed when an event occurs, like when a user clicks on an HTML element.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To execute code when a user clicks on an element, add JavaScript code to an HTML event attribute: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onclick=JavaScript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Examples of HTML events: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 user clicks the mouse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 web page has loaded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an image has been loaded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the mouse moves over an element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an input field is changed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an HTML form is submitted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 user strokes a key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92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92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92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92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92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92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92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92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70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1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Changing Element with Click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72" name="TextBox 3"/>
          <p:cNvSpPr txBox="1"/>
          <p:nvPr/>
        </p:nvSpPr>
        <p:spPr>
          <a:xfrm>
            <a:off x="79897" y="1105266"/>
            <a:ext cx="7483878" cy="1615827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 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onclick="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this.innerHTML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='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Ooops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!'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"&gt;Click on this text!&lt;/h2&gt;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267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72" r="24709" b="57799"/>
          <a:stretch>
            <a:fillRect/>
          </a:stretch>
        </p:blipFill>
        <p:spPr>
          <a:xfrm>
            <a:off x="361025" y="3675355"/>
            <a:ext cx="3083511" cy="1154098"/>
          </a:xfrm>
          <a:prstGeom prst="rect"/>
        </p:spPr>
      </p:pic>
      <p:pic>
        <p:nvPicPr>
          <p:cNvPr id="2097268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595" r="24927" b="56617"/>
          <a:stretch>
            <a:fillRect/>
          </a:stretch>
        </p:blipFill>
        <p:spPr>
          <a:xfrm>
            <a:off x="4506897" y="3675355"/>
            <a:ext cx="3056878" cy="1288486"/>
          </a:xfrm>
          <a:prstGeom prst="rect"/>
        </p:spPr>
      </p:pic>
      <p:sp>
        <p:nvSpPr>
          <p:cNvPr id="1049273" name="Content Placeholder 2"/>
          <p:cNvSpPr>
            <a:spLocks noGrp="1"/>
          </p:cNvSpPr>
          <p:nvPr>
            <p:ph idx="1"/>
          </p:nvPr>
        </p:nvSpPr>
        <p:spPr>
          <a:xfrm>
            <a:off x="7901125" y="1759104"/>
            <a:ext cx="3929850" cy="1374714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content of the &lt;h1&gt; element is changed when a user clicks on it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72" grpId="0" animBg="1"/>
      <p:bldP spid="1049273" grpId="0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4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Changing Element with Click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75" name="TextBox 3"/>
          <p:cNvSpPr txBox="1"/>
          <p:nvPr/>
        </p:nvSpPr>
        <p:spPr>
          <a:xfrm>
            <a:off x="79897" y="1105266"/>
            <a:ext cx="7483878" cy="263149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 onclick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b="1"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changeText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(this)"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Click on this text!&lt;/h2&gt;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changeText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(id)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id.innerHTML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Ooops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!";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269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72" r="24709" b="57799"/>
          <a:stretch>
            <a:fillRect/>
          </a:stretch>
        </p:blipFill>
        <p:spPr>
          <a:xfrm>
            <a:off x="186430" y="4740675"/>
            <a:ext cx="3083511" cy="1154098"/>
          </a:xfrm>
          <a:prstGeom prst="rect"/>
        </p:spPr>
      </p:pic>
      <p:pic>
        <p:nvPicPr>
          <p:cNvPr id="2097270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595" r="24927" b="56617"/>
          <a:stretch>
            <a:fillRect/>
          </a:stretch>
        </p:blipFill>
        <p:spPr>
          <a:xfrm>
            <a:off x="4506897" y="4740675"/>
            <a:ext cx="3056878" cy="1288486"/>
          </a:xfrm>
          <a:prstGeom prst="rect"/>
        </p:spPr>
      </p:pic>
      <p:sp>
        <p:nvSpPr>
          <p:cNvPr id="1049276" name="Content Placeholder 2"/>
          <p:cNvSpPr>
            <a:spLocks noGrp="1"/>
          </p:cNvSpPr>
          <p:nvPr>
            <p:ph idx="1"/>
          </p:nvPr>
        </p:nvSpPr>
        <p:spPr>
          <a:xfrm>
            <a:off x="7901125" y="1759103"/>
            <a:ext cx="3929850" cy="1916251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content of the &lt;h1&gt; element is changed when a user clicks on it.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Here function is called from the event handler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75" grpId="0" animBg="1"/>
      <p:bldP spid="104927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32" name="TextBox 3"/>
          <p:cNvSpPr txBox="1"/>
          <p:nvPr/>
        </p:nvSpPr>
        <p:spPr>
          <a:xfrm>
            <a:off x="213805" y="967895"/>
            <a:ext cx="6372688" cy="3323987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b="0" dirty="0" sz="14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8633" name="TextBox 4"/>
          <p:cNvSpPr txBox="1"/>
          <p:nvPr/>
        </p:nvSpPr>
        <p:spPr>
          <a:xfrm>
            <a:off x="6977848" y="1150107"/>
            <a:ext cx="5095783" cy="2542363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endParaRPr baseline="0" b="1" cap="none" dirty="0" sz="1800" i="0" kern="1200" kumimoji="0" lang="en-US" noProof="0" normalizeH="0" spc="0" strike="noStrike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l" defTabSz="914400" eaLnBrk="1" fontAlgn="auto" hangingPunct="1" indent="-285750" latinLnBrk="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an HTML element, JavaScript can use the </a:t>
            </a:r>
            <a:r>
              <a:rPr baseline="0" b="0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document.getElementById</a:t>
            </a: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(id) method.</a:t>
            </a:r>
          </a:p>
          <a:p>
            <a:pPr algn="l" defTabSz="914400" eaLnBrk="1" fontAlgn="auto" hangingPunct="1" indent="-285750" latinLnBrk="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id attribute defines the HTML element. The </a:t>
            </a:r>
            <a:r>
              <a:rPr baseline="0" b="0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property defines the HTML content:</a:t>
            </a:r>
          </a:p>
          <a:p>
            <a:pPr algn="l" defTabSz="914400" eaLnBrk="1" fontAlgn="auto" hangingPunct="1" indent="-285750" latinLnBrk="0" lvl="1" marL="7429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169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13786" b="46158"/>
          <a:stretch>
            <a:fillRect/>
          </a:stretch>
        </p:blipFill>
        <p:spPr>
          <a:xfrm>
            <a:off x="547456" y="4707964"/>
            <a:ext cx="4415161" cy="195335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3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7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Assign events using Element Attributes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78" name="TextBox 3"/>
          <p:cNvSpPr txBox="1"/>
          <p:nvPr/>
        </p:nvSpPr>
        <p:spPr>
          <a:xfrm>
            <a:off x="79897" y="1105266"/>
            <a:ext cx="7483878" cy="330859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&lt;p&gt;Click the button to display the date.&lt;/p&gt;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onclick="</a:t>
            </a:r>
            <a:r>
              <a:rPr b="1"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displayDate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()"&gt;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The time is?&lt;/button&gt;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Date();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9279" name="Content Placeholder 2"/>
          <p:cNvSpPr>
            <a:spLocks noGrp="1"/>
          </p:cNvSpPr>
          <p:nvPr>
            <p:ph idx="1"/>
          </p:nvPr>
        </p:nvSpPr>
        <p:spPr>
          <a:xfrm>
            <a:off x="7972146" y="1105266"/>
            <a:ext cx="3929850" cy="2919429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To assign events to HTML elements you can use event attributes.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Assign an onclick event to a button element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For this example, a function named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displayDate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 will be executed when the button is clicked. </a:t>
            </a:r>
          </a:p>
        </p:txBody>
      </p:sp>
      <p:pic>
        <p:nvPicPr>
          <p:cNvPr id="2097271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243" r="16189" b="51586"/>
          <a:stretch>
            <a:fillRect/>
          </a:stretch>
        </p:blipFill>
        <p:spPr>
          <a:xfrm>
            <a:off x="186430" y="4958182"/>
            <a:ext cx="4122198" cy="1589103"/>
          </a:xfrm>
          <a:prstGeom prst="rect"/>
        </p:spPr>
      </p:pic>
      <p:pic>
        <p:nvPicPr>
          <p:cNvPr id="2097272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336" r="5995" b="46537"/>
          <a:stretch>
            <a:fillRect/>
          </a:stretch>
        </p:blipFill>
        <p:spPr>
          <a:xfrm>
            <a:off x="5058792" y="4668013"/>
            <a:ext cx="5365072" cy="1997476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097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097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78" grpId="0" animBg="1"/>
      <p:bldP spid="1049279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0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Assign events using HTML DOM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81" name="TextBox 3"/>
          <p:cNvSpPr txBox="1"/>
          <p:nvPr/>
        </p:nvSpPr>
        <p:spPr>
          <a:xfrm>
            <a:off x="79897" y="1105266"/>
            <a:ext cx="7483878" cy="3647152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&lt;p&gt;Click "Try it" to execute the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displayDate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 function.&lt;/p&gt;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").onclick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endParaRPr b="1" dirty="0" sz="11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Date();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2097273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502" r="24417" b="52621"/>
          <a:stretch>
            <a:fillRect/>
          </a:stretch>
        </p:blipFill>
        <p:spPr>
          <a:xfrm>
            <a:off x="79897" y="5002570"/>
            <a:ext cx="3119021" cy="1500327"/>
          </a:xfrm>
          <a:prstGeom prst="rect"/>
        </p:spPr>
      </p:pic>
      <p:pic>
        <p:nvPicPr>
          <p:cNvPr id="2097274" name="Picture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219" t="25372" r="11965" b="50000"/>
          <a:stretch>
            <a:fillRect/>
          </a:stretch>
        </p:blipFill>
        <p:spPr>
          <a:xfrm>
            <a:off x="4924147" y="5002570"/>
            <a:ext cx="4610470" cy="1688977"/>
          </a:xfrm>
          <a:prstGeom prst="rect"/>
        </p:spPr>
      </p:pic>
      <p:sp>
        <p:nvSpPr>
          <p:cNvPr id="1049282" name="Content Placeholder 2"/>
          <p:cNvSpPr>
            <a:spLocks noGrp="1"/>
          </p:cNvSpPr>
          <p:nvPr>
            <p:ph idx="1"/>
          </p:nvPr>
        </p:nvSpPr>
        <p:spPr>
          <a:xfrm>
            <a:off x="7838981" y="395715"/>
            <a:ext cx="3929850" cy="2919429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HTML DOM allows you to assign events to HTML elements using JavaScript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the example above, a function named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displayDate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is assigned to an HTML element with the id="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myBtn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"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81" grpId="0" animBg="1"/>
      <p:bldP spid="1049282" grpId="0" build="p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3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The onload and </a:t>
            </a:r>
            <a:r>
              <a:rPr b="1" dirty="0" sz="3600" lang="en-US" err="1">
                <a:solidFill>
                  <a:schemeClr val="accent1">
                    <a:lumMod val="50000"/>
                  </a:schemeClr>
                </a:solidFill>
              </a:rPr>
              <a:t>onunload</a:t>
            </a:r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 Events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84" name="TextBox 3"/>
          <p:cNvSpPr txBox="1"/>
          <p:nvPr/>
        </p:nvSpPr>
        <p:spPr>
          <a:xfrm>
            <a:off x="79897" y="1105266"/>
            <a:ext cx="7483878" cy="3816429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 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onload="</a:t>
            </a:r>
            <a:r>
              <a:rPr b="1"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checkCookies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checkCookies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var text = "";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if (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navigator.cookieEnabled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== true)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text = "Cookies are enabled.";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} else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  text = "Cookies are not enabled.";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text;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9285" name="Content Placeholder 2"/>
          <p:cNvSpPr>
            <a:spLocks noGrp="1"/>
          </p:cNvSpPr>
          <p:nvPr>
            <p:ph idx="1"/>
          </p:nvPr>
        </p:nvSpPr>
        <p:spPr>
          <a:xfrm>
            <a:off x="7838981" y="395715"/>
            <a:ext cx="3929850" cy="5792021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onload and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onunload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events are triggered when the user enters or leaves the page.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onload event: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Used to check the visitor's browser type and browser version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load the proper version of the web page based on the information.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onload and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onunload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events can be used to deal with cookies.</a:t>
            </a:r>
          </a:p>
        </p:txBody>
      </p:sp>
      <p:pic>
        <p:nvPicPr>
          <p:cNvPr id="2097275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243" r="25146" b="57282"/>
          <a:stretch>
            <a:fillRect/>
          </a:stretch>
        </p:blipFill>
        <p:spPr>
          <a:xfrm>
            <a:off x="423169" y="5255581"/>
            <a:ext cx="3030245" cy="1198485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2097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2097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84" grpId="0" animBg="1"/>
      <p:bldP spid="1049285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6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b="1" dirty="0" sz="3600" lang="en-US" err="1">
                <a:solidFill>
                  <a:schemeClr val="accent1">
                    <a:lumMod val="50000"/>
                  </a:schemeClr>
                </a:solidFill>
              </a:rPr>
              <a:t>onchange</a:t>
            </a:r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 Events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87" name="TextBox 3"/>
          <p:cNvSpPr txBox="1"/>
          <p:nvPr/>
        </p:nvSpPr>
        <p:spPr>
          <a:xfrm>
            <a:off x="79897" y="1105266"/>
            <a:ext cx="7483878" cy="3139321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HTML Events&lt;/h2&gt;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Enter your name: &lt;input type="text" id="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fname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  <a:r>
              <a:rPr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upperCase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&lt;p&gt;When you leave the input field, a function is triggered which transforms the input text to upper case.&lt;/p&gt;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upperCase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const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x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fname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x.value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x.value.toUpperCase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9288" name="Content Placeholder 2"/>
          <p:cNvSpPr>
            <a:spLocks noGrp="1"/>
          </p:cNvSpPr>
          <p:nvPr>
            <p:ph idx="1"/>
          </p:nvPr>
        </p:nvSpPr>
        <p:spPr>
          <a:xfrm>
            <a:off x="7838981" y="395715"/>
            <a:ext cx="3929850" cy="5792021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onchange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event is often used in combination with validation of input fields.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the example 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upperCase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 function will be called when a user changes the content of an input field.</a:t>
            </a:r>
          </a:p>
        </p:txBody>
      </p:sp>
      <p:pic>
        <p:nvPicPr>
          <p:cNvPr id="2097276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4450" r="3471" b="50000"/>
          <a:stretch>
            <a:fillRect/>
          </a:stretch>
        </p:blipFill>
        <p:spPr>
          <a:xfrm>
            <a:off x="186430" y="4704006"/>
            <a:ext cx="5672831" cy="1752279"/>
          </a:xfrm>
          <a:prstGeom prst="rect"/>
        </p:spPr>
      </p:pic>
      <p:pic>
        <p:nvPicPr>
          <p:cNvPr id="2097277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6279" r="4320" b="56375"/>
          <a:stretch>
            <a:fillRect/>
          </a:stretch>
        </p:blipFill>
        <p:spPr>
          <a:xfrm>
            <a:off x="6229168" y="4336741"/>
            <a:ext cx="5569258" cy="1189609"/>
          </a:xfrm>
          <a:prstGeom prst="rect"/>
        </p:spPr>
      </p:pic>
      <p:pic>
        <p:nvPicPr>
          <p:cNvPr id="2097278" name="Picture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0000" t="25114" r="4321" b="56568"/>
          <a:stretch>
            <a:fillRect/>
          </a:stretch>
        </p:blipFill>
        <p:spPr>
          <a:xfrm>
            <a:off x="6229169" y="5580145"/>
            <a:ext cx="5569258" cy="125619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097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097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2097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2097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87" grpId="0" animBg="1"/>
      <p:bldP spid="1049288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9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The Mouse Events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90" name="TextBox 3"/>
          <p:cNvSpPr txBox="1"/>
          <p:nvPr/>
        </p:nvSpPr>
        <p:spPr>
          <a:xfrm>
            <a:off x="79897" y="1105266"/>
            <a:ext cx="7483878" cy="3477875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&lt;div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onmouseover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mOver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(this)"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onmouseout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mOut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(this)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" 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style="background-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:#D94A38;width:120px;height:20px;padding:40px;"&gt;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Mouse Over Me&lt;/div&gt;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mOver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"Thank You"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b="1" dirty="0" sz="11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mOut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"Mouse Over Me"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9291" name="Content Placeholder 2"/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2897901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onmouseover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event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onmouseout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events 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They can be used to trigger a function when the user mouses over, or out of, an HTML element</a:t>
            </a:r>
          </a:p>
        </p:txBody>
      </p:sp>
      <p:pic>
        <p:nvPicPr>
          <p:cNvPr id="2097279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114" r="28349" b="48996"/>
          <a:stretch>
            <a:fillRect/>
          </a:stretch>
        </p:blipFill>
        <p:spPr>
          <a:xfrm>
            <a:off x="618478" y="4864967"/>
            <a:ext cx="2639627" cy="1775534"/>
          </a:xfrm>
          <a:prstGeom prst="rect"/>
        </p:spPr>
      </p:pic>
      <p:pic>
        <p:nvPicPr>
          <p:cNvPr id="2097280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854" r="29806" b="49256"/>
          <a:stretch>
            <a:fillRect/>
          </a:stretch>
        </p:blipFill>
        <p:spPr>
          <a:xfrm>
            <a:off x="3821836" y="4864967"/>
            <a:ext cx="2462074" cy="1775534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097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097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90" grpId="0" animBg="1"/>
      <p:bldP spid="1049291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2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The Mouse Events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93" name="TextBox 3"/>
          <p:cNvSpPr txBox="1"/>
          <p:nvPr/>
        </p:nvSpPr>
        <p:spPr>
          <a:xfrm>
            <a:off x="79897" y="1105266"/>
            <a:ext cx="7483878" cy="3816429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&lt;div </a:t>
            </a:r>
            <a:r>
              <a:rPr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onmousedown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mDown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(this)" </a:t>
            </a:r>
            <a:r>
              <a:rPr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onmouseup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mUp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(this)"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style="background-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:#D94A38;width:90px;height:20px;padding:40px;"&gt;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Click Me&lt;/div&gt;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mDown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obj.style.backgroundColor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"#1ec5e5";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"Release Me";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b="1" dirty="0" sz="11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mUp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obj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obj.style.backgroundColor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="#D94A38";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obj.innerHTML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="Thank You";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9294" name="Content Placeholder 2"/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3686190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600" lang="en-US" err="1">
                <a:solidFill>
                  <a:schemeClr val="accent1">
                    <a:lumMod val="50000"/>
                  </a:schemeClr>
                </a:solidFill>
              </a:rPr>
              <a:t>onmousedown</a:t>
            </a: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 event: 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 mouse-button is clicked, the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onmousedown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event is triggered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600" lang="en-US" err="1">
                <a:solidFill>
                  <a:schemeClr val="accent1">
                    <a:lumMod val="50000"/>
                  </a:schemeClr>
                </a:solidFill>
              </a:rPr>
              <a:t>onmouseup</a:t>
            </a: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 event: 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the mouse-button is released, the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onmouseup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event is triggered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onclick event: 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the mouse-click is completed, the onclick event is triggered</a:t>
            </a:r>
          </a:p>
        </p:txBody>
      </p:sp>
      <p:pic>
        <p:nvPicPr>
          <p:cNvPr id="2097281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4933" r="28450" b="52134"/>
          <a:stretch>
            <a:fillRect/>
          </a:stretch>
        </p:blipFill>
        <p:spPr>
          <a:xfrm>
            <a:off x="186430" y="5084064"/>
            <a:ext cx="2627376" cy="1572768"/>
          </a:xfrm>
          <a:prstGeom prst="rect"/>
        </p:spPr>
      </p:pic>
      <p:pic>
        <p:nvPicPr>
          <p:cNvPr id="2097282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800" r="27325" b="50000"/>
          <a:stretch>
            <a:fillRect/>
          </a:stretch>
        </p:blipFill>
        <p:spPr>
          <a:xfrm>
            <a:off x="3453384" y="5058761"/>
            <a:ext cx="2764536" cy="1728216"/>
          </a:xfrm>
          <a:prstGeom prst="rect"/>
        </p:spPr>
      </p:pic>
      <p:pic>
        <p:nvPicPr>
          <p:cNvPr id="2097283" name="Picture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50000" t="24933" r="31075" b="53067"/>
          <a:stretch>
            <a:fillRect/>
          </a:stretch>
        </p:blipFill>
        <p:spPr>
          <a:xfrm>
            <a:off x="6857498" y="5058761"/>
            <a:ext cx="2307336" cy="150876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097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097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2097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2097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93" grpId="0" animBg="1"/>
      <p:bldP spid="1049294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5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b="1" dirty="0" sz="3600" lang="en-US" err="1">
                <a:solidFill>
                  <a:schemeClr val="accent1">
                    <a:lumMod val="50000"/>
                  </a:schemeClr>
                </a:solidFill>
              </a:rPr>
              <a:t>onfocus</a:t>
            </a:r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 Events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96" name="TextBox 3"/>
          <p:cNvSpPr txBox="1"/>
          <p:nvPr/>
        </p:nvSpPr>
        <p:spPr>
          <a:xfrm>
            <a:off x="79897" y="1105266"/>
            <a:ext cx="7483878" cy="3139321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(x)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x.style.background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"yellow";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Enter your name: &lt;input type="text" </a:t>
            </a:r>
            <a:r>
              <a:rPr b="1"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onfocus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b="1"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(this)"&gt;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&lt;p&gt;When the input field gets focus, a function is triggered which changes the background-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9297" name="Content Placeholder 2"/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3686190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600" lang="en-US" err="1">
                <a:solidFill>
                  <a:schemeClr val="accent1">
                    <a:lumMod val="50000"/>
                  </a:schemeClr>
                </a:solidFill>
              </a:rPr>
              <a:t>onfocus</a:t>
            </a: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 event: 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Change the background-color of an input field when it gets focus.</a:t>
            </a:r>
          </a:p>
        </p:txBody>
      </p:sp>
      <p:pic>
        <p:nvPicPr>
          <p:cNvPr id="2097284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4466" r="4757" b="54563"/>
          <a:stretch>
            <a:fillRect/>
          </a:stretch>
        </p:blipFill>
        <p:spPr>
          <a:xfrm>
            <a:off x="186430" y="4705165"/>
            <a:ext cx="5515992" cy="1438182"/>
          </a:xfrm>
          <a:prstGeom prst="rect"/>
        </p:spPr>
      </p:pic>
      <p:pic>
        <p:nvPicPr>
          <p:cNvPr id="2097285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243" r="8034" b="54305"/>
          <a:stretch>
            <a:fillRect/>
          </a:stretch>
        </p:blipFill>
        <p:spPr>
          <a:xfrm>
            <a:off x="6625701" y="4563123"/>
            <a:ext cx="5116497" cy="140267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96" grpId="0" animBg="1"/>
      <p:bldP spid="1049297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baseline="0" b="1" cap="none" dirty="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DOM </a:t>
            </a:r>
            <a:r>
              <a:rPr baseline="0" b="1" cap="none" dirty="0" i="0" kern="1200" kumimoji="0" lang="en-US" noProof="0" normalizeH="0" spc="0" err="1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EventListener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299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0" name="Title 1"/>
          <p:cNvSpPr>
            <a:spLocks noGrp="1"/>
          </p:cNvSpPr>
          <p:nvPr>
            <p:ph type="title"/>
          </p:nvPr>
        </p:nvSpPr>
        <p:spPr>
          <a:xfrm>
            <a:off x="500848" y="73486"/>
            <a:ext cx="5595152" cy="771217"/>
          </a:xfrm>
        </p:spPr>
        <p:txBody>
          <a:bodyPr>
            <a:normAutofit fontScale="90000"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baseline="0" b="1" cap="none" dirty="0" sz="3600" i="0" kern="1200" kumimoji="0" lang="en-US" noProof="0" normalizeH="0" spc="0" err="1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addEventListener</a:t>
            </a:r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() method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01" name="Content Placeholder 2"/>
          <p:cNvSpPr>
            <a:spLocks noGrp="1"/>
          </p:cNvSpPr>
          <p:nvPr>
            <p:ph idx="1"/>
          </p:nvPr>
        </p:nvSpPr>
        <p:spPr>
          <a:xfrm>
            <a:off x="571869" y="1669002"/>
            <a:ext cx="10515600" cy="4687410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It attaches an event handler to the specified element.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It attaches an event handler to an element without overwriting existing event handlers.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We can add many event handlers to one element.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We can add many event handlers of the same type to one element,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i.e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two "click" events.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We can add event listeners to any DOM object not only HTML elements.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i.e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the window object.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 method makes it easier to control how the event reacts to bubbling.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using the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 method, the JavaScript is separated from the HTML markup, for better readability and allows you to add event listeners even when you do not control the HTML markup.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We can easily remove an event listener by using the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removeEventListener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 method.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9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93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01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2" name="Title 1"/>
          <p:cNvSpPr>
            <a:spLocks noGrp="1"/>
          </p:cNvSpPr>
          <p:nvPr>
            <p:ph type="title"/>
          </p:nvPr>
        </p:nvSpPr>
        <p:spPr>
          <a:xfrm>
            <a:off x="500848" y="73486"/>
            <a:ext cx="5595152" cy="771217"/>
          </a:xfrm>
        </p:spPr>
        <p:txBody>
          <a:bodyPr>
            <a:normAutofit fontScale="90000"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The </a:t>
            </a:r>
            <a:r>
              <a:rPr baseline="0" b="1" cap="none" dirty="0" sz="3600" i="0" kern="1200" kumimoji="0" lang="en-US" noProof="0" normalizeH="0" spc="0" err="1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addEventListener</a:t>
            </a:r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() method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03" name="Content Placeholder 2"/>
          <p:cNvSpPr>
            <a:spLocks noGrp="1"/>
          </p:cNvSpPr>
          <p:nvPr>
            <p:ph idx="1"/>
          </p:nvPr>
        </p:nvSpPr>
        <p:spPr>
          <a:xfrm>
            <a:off x="571869" y="1313895"/>
            <a:ext cx="10515600" cy="5470619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Syntax: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600" lang="en-US" err="1">
                <a:solidFill>
                  <a:schemeClr val="accent1">
                    <a:lumMod val="50000"/>
                  </a:schemeClr>
                </a:solidFill>
              </a:rPr>
              <a:t>element.addEventListener</a:t>
            </a: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(event, function, </a:t>
            </a:r>
            <a:r>
              <a:rPr b="1" dirty="0" sz="1600" lang="en-US" err="1">
                <a:solidFill>
                  <a:schemeClr val="accent1">
                    <a:lumMod val="50000"/>
                  </a:schemeClr>
                </a:solidFill>
              </a:rPr>
              <a:t>useCapture</a:t>
            </a: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);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first parameter is the type of the event (like "click" or "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mousedown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" or any other HTML DOM Event.)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second parameter is the function we want to call when the event occurs.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third parameter is a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boolean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value specifying whether to use event bubbling or event capturing. This parameter is optional.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Note that you don't use the "on" prefix for the event; use "click" instead of "onclick".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0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35" name="TextBox 3"/>
          <p:cNvSpPr txBox="1"/>
          <p:nvPr/>
        </p:nvSpPr>
        <p:spPr>
          <a:xfrm>
            <a:off x="213805" y="967895"/>
            <a:ext cx="6372688" cy="289310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dirty="0" sz="1400" lang="en-IN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8636" name="TextBox 4"/>
          <p:cNvSpPr txBox="1"/>
          <p:nvPr/>
        </p:nvSpPr>
        <p:spPr>
          <a:xfrm>
            <a:off x="6977848" y="1150107"/>
            <a:ext cx="5095783" cy="2126864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170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b="44725"/>
          <a:stretch>
            <a:fillRect/>
          </a:stretch>
        </p:blipFill>
        <p:spPr>
          <a:xfrm>
            <a:off x="358066" y="4375780"/>
            <a:ext cx="6096000" cy="2051653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209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6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4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Example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05" name="TextBox 3"/>
          <p:cNvSpPr txBox="1"/>
          <p:nvPr/>
        </p:nvSpPr>
        <p:spPr>
          <a:xfrm>
            <a:off x="79897" y="1105266"/>
            <a:ext cx="7128771" cy="3139321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 method to attach a click event to a button.&lt;/p&gt;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addEventListener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alert("Hello World!");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286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6796" r="10583" b="51198"/>
          <a:stretch>
            <a:fillRect/>
          </a:stretch>
        </p:blipFill>
        <p:spPr>
          <a:xfrm>
            <a:off x="7306324" y="1105266"/>
            <a:ext cx="4805779" cy="1509204"/>
          </a:xfrm>
          <a:prstGeom prst="rect"/>
        </p:spPr>
      </p:pic>
      <p:pic>
        <p:nvPicPr>
          <p:cNvPr id="2097287" name="Picture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35534" t="7508" r="35121" b="76569"/>
          <a:stretch>
            <a:fillRect/>
          </a:stretch>
        </p:blipFill>
        <p:spPr>
          <a:xfrm>
            <a:off x="7856738" y="3697554"/>
            <a:ext cx="3577702" cy="1091954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0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6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Example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07" name="TextBox 3"/>
          <p:cNvSpPr txBox="1"/>
          <p:nvPr/>
        </p:nvSpPr>
        <p:spPr>
          <a:xfrm>
            <a:off x="79897" y="1105266"/>
            <a:ext cx="7483878" cy="3816429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 method to attach a click event to a button.&lt;/p&gt;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addEventListener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b="1" dirty="0" sz="11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displayDate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Date();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 </a:t>
            </a:r>
            <a:endParaRPr baseline="0" b="0" cap="none" dirty="0" sz="11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9308" name="Content Placeholder 2"/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3686190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Here external function </a:t>
            </a:r>
            <a:r>
              <a:rPr b="1" dirty="0" sz="1600" lang="en-US" err="1">
                <a:solidFill>
                  <a:schemeClr val="accent1">
                    <a:lumMod val="50000"/>
                  </a:schemeClr>
                </a:solidFill>
              </a:rPr>
              <a:t>displaydate</a:t>
            </a: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( ) is written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097288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501" r="11384" b="52104"/>
          <a:stretch>
            <a:fillRect/>
          </a:stretch>
        </p:blipFill>
        <p:spPr>
          <a:xfrm>
            <a:off x="186430" y="5175844"/>
            <a:ext cx="4708124" cy="1535837"/>
          </a:xfrm>
          <a:prstGeom prst="rect"/>
        </p:spPr>
      </p:pic>
      <p:pic>
        <p:nvPicPr>
          <p:cNvPr id="2097289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725" r="12185" b="51197"/>
          <a:stretch>
            <a:fillRect/>
          </a:stretch>
        </p:blipFill>
        <p:spPr>
          <a:xfrm>
            <a:off x="5507113" y="5135729"/>
            <a:ext cx="4610470" cy="165124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07" grpId="0" animBg="1"/>
      <p:bldP spid="1049308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09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Many Event Handler to same element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10" name="TextBox 3"/>
          <p:cNvSpPr txBox="1"/>
          <p:nvPr/>
        </p:nvSpPr>
        <p:spPr>
          <a:xfrm>
            <a:off x="79897" y="1105266"/>
            <a:ext cx="7483878" cy="4662815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 method to add two click events to the same button.&lt;/p&gt;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b="1"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var x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");</a:t>
            </a:r>
          </a:p>
          <a:p>
            <a:pPr lvl="0"/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someOtherFunction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b="1" dirty="0" sz="11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alert ("Hello World!");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b="1" dirty="0" sz="11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someOtherFunction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alert ("This function was also executed!");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9311" name="Content Placeholder 2"/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963231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Two events are defined for button click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97290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243" r="8689" b="54693"/>
          <a:stretch>
            <a:fillRect/>
          </a:stretch>
        </p:blipFill>
        <p:spPr>
          <a:xfrm>
            <a:off x="7075505" y="2740981"/>
            <a:ext cx="5036598" cy="1376038"/>
          </a:xfrm>
          <a:prstGeom prst="rect"/>
        </p:spPr>
      </p:pic>
      <p:pic>
        <p:nvPicPr>
          <p:cNvPr id="2097291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35607" t="7767" r="35922" b="77783"/>
          <a:stretch>
            <a:fillRect/>
          </a:stretch>
        </p:blipFill>
        <p:spPr>
          <a:xfrm>
            <a:off x="7812348" y="4294032"/>
            <a:ext cx="3471168" cy="990941"/>
          </a:xfrm>
          <a:prstGeom prst="rect"/>
        </p:spPr>
      </p:pic>
      <p:pic>
        <p:nvPicPr>
          <p:cNvPr id="2097292" name="Picture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35534" t="8155" r="35923" b="77799"/>
          <a:stretch>
            <a:fillRect/>
          </a:stretch>
        </p:blipFill>
        <p:spPr>
          <a:xfrm>
            <a:off x="7812348" y="5525267"/>
            <a:ext cx="3480046" cy="96323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10" grpId="0" animBg="1"/>
      <p:bldP spid="1049311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2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Many Event Handler to same element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13" name="TextBox 3"/>
          <p:cNvSpPr txBox="1"/>
          <p:nvPr/>
        </p:nvSpPr>
        <p:spPr>
          <a:xfrm>
            <a:off x="79897" y="1105266"/>
            <a:ext cx="7483878" cy="567847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&lt;p&gt;This example uses the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 method to add many events on the same button.&lt;/p&gt;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&lt;button 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id="</a:t>
            </a:r>
            <a:r>
              <a:rPr b="1" dirty="0" sz="11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myBtn</a:t>
            </a:r>
            <a:r>
              <a:rPr b="1" dirty="0" sz="1100" lang="en-IN">
                <a:solidFill>
                  <a:srgbClr val="FF0000"/>
                </a:solidFill>
                <a:latin typeface="Consolas" panose="020B0609020204030204" pitchFamily="49" charset="0"/>
              </a:rPr>
              <a:t>"&gt;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Try it&lt;/button&gt;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var x =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");</a:t>
            </a:r>
          </a:p>
          <a:p>
            <a:pPr lvl="0"/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("mouseover",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("click",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mySecondFunction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x.addEventListener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mouseout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",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myThirdFunction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endParaRPr b="1" dirty="0" sz="11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+= "Moused over!&lt;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br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&gt;";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b="1" dirty="0" sz="11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mySecondFunction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+= "Clicked!&lt;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br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&gt;";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b="1" dirty="0" sz="11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myThirdFunction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+= "Moused out!&lt;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br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&gt;";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9314" name="Content Placeholder 2"/>
          <p:cNvSpPr>
            <a:spLocks noGrp="1"/>
          </p:cNvSpPr>
          <p:nvPr>
            <p:ph idx="1"/>
          </p:nvPr>
        </p:nvSpPr>
        <p:spPr>
          <a:xfrm>
            <a:off x="7812348" y="1105266"/>
            <a:ext cx="3929850" cy="963231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You can add events of different types to the same element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97293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243" r="9126" b="56893"/>
          <a:stretch>
            <a:fillRect/>
          </a:stretch>
        </p:blipFill>
        <p:spPr>
          <a:xfrm>
            <a:off x="7128771" y="2396971"/>
            <a:ext cx="4983332" cy="1225118"/>
          </a:xfrm>
          <a:prstGeom prst="rect"/>
        </p:spPr>
      </p:pic>
      <p:pic>
        <p:nvPicPr>
          <p:cNvPr id="2097294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595" r="10728" b="37994"/>
          <a:stretch>
            <a:fillRect/>
          </a:stretch>
        </p:blipFill>
        <p:spPr>
          <a:xfrm>
            <a:off x="7383261" y="3944505"/>
            <a:ext cx="4788023" cy="256564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13" grpId="0" animBg="1"/>
      <p:bldP spid="1049314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5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Passing Parameters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16" name="TextBox 3"/>
          <p:cNvSpPr txBox="1"/>
          <p:nvPr/>
        </p:nvSpPr>
        <p:spPr>
          <a:xfrm>
            <a:off x="79897" y="1105266"/>
            <a:ext cx="7483878" cy="5001369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&lt;p&gt;This example demonstrates how to pass parameter values when using the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 method.&lt;/p&gt;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&lt;p&gt;Click the button to perform a calculation.&lt;/p&gt;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&lt;button id="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myBtn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"&gt;Try it&lt;/button&gt;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&lt;p id="demo"&gt;&lt;/p&gt;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let p1 = 5;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let p2 = 7;</a:t>
            </a:r>
          </a:p>
          <a:p>
            <a:pPr lvl="0"/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myBtn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addEventListener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(p1, p2);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});</a:t>
            </a:r>
          </a:p>
          <a:p>
            <a:pPr lvl="0"/>
            <a:endParaRPr b="1" dirty="0" sz="11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(a, b) {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1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 = a * b;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b="1" dirty="0" sz="11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9317" name="Content Placeholder 2"/>
          <p:cNvSpPr>
            <a:spLocks noGrp="1"/>
          </p:cNvSpPr>
          <p:nvPr>
            <p:ph idx="1"/>
          </p:nvPr>
        </p:nvSpPr>
        <p:spPr>
          <a:xfrm>
            <a:off x="7812347" y="554851"/>
            <a:ext cx="3929850" cy="1291704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When passing parameter values, use an "anonymous function" that calls the specified function with the parameters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97295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114" r="6505" b="51974"/>
          <a:stretch>
            <a:fillRect/>
          </a:stretch>
        </p:blipFill>
        <p:spPr>
          <a:xfrm>
            <a:off x="6699682" y="2643326"/>
            <a:ext cx="5302928" cy="1571348"/>
          </a:xfrm>
          <a:prstGeom prst="rect"/>
        </p:spPr>
      </p:pic>
      <p:pic>
        <p:nvPicPr>
          <p:cNvPr id="2097296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890" r="5704" b="50000"/>
          <a:stretch>
            <a:fillRect/>
          </a:stretch>
        </p:blipFill>
        <p:spPr>
          <a:xfrm>
            <a:off x="6711520" y="4572416"/>
            <a:ext cx="5400583" cy="1653466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16" grpId="0" animBg="1"/>
      <p:bldP spid="1049317" grpId="0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8" name="Title 1"/>
          <p:cNvSpPr>
            <a:spLocks noGrp="1"/>
          </p:cNvSpPr>
          <p:nvPr>
            <p:ph type="title"/>
          </p:nvPr>
        </p:nvSpPr>
        <p:spPr>
          <a:xfrm>
            <a:off x="500847" y="73486"/>
            <a:ext cx="7639975" cy="771217"/>
          </a:xfrm>
        </p:spPr>
        <p:txBody>
          <a:bodyPr>
            <a:normAutofit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Event Bubbling or Event Capturing?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19" name="Content Placeholder 2"/>
          <p:cNvSpPr>
            <a:spLocks noGrp="1"/>
          </p:cNvSpPr>
          <p:nvPr>
            <p:ph idx="1"/>
          </p:nvPr>
        </p:nvSpPr>
        <p:spPr>
          <a:xfrm>
            <a:off x="571869" y="1313895"/>
            <a:ext cx="10515600" cy="5033639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There are two ways of event propagation in the HTML DOM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Bubbling: In bubbling the inner most element's event is handled first and then the outer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Capturing: In capturing the outer most element's event is handled first and then the inner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Event propagation is a way of defining the element order when an event occurs.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If you have a &lt;p&gt; element inside a &lt;div&gt; element, and the user clicks on the &lt;p&gt; element, which element's "click" event should be handled first?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In bubbling: the &lt;p&gt; element's click event is handled first, then the &lt;div&gt; element's click event.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In capturing: the &lt;div&gt; element's click event will be handled first, then the &lt;p&gt; element's click event.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9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9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9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9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19" grpId="0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0" name="Title 1"/>
          <p:cNvSpPr>
            <a:spLocks noGrp="1"/>
          </p:cNvSpPr>
          <p:nvPr>
            <p:ph type="title"/>
          </p:nvPr>
        </p:nvSpPr>
        <p:spPr>
          <a:xfrm>
            <a:off x="500847" y="73486"/>
            <a:ext cx="7639975" cy="771217"/>
          </a:xfrm>
        </p:spPr>
        <p:txBody>
          <a:bodyPr>
            <a:normAutofit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Event Bubbling or Event Capturing?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21" name="Content Placeholder 2"/>
          <p:cNvSpPr>
            <a:spLocks noGrp="1"/>
          </p:cNvSpPr>
          <p:nvPr>
            <p:ph idx="1"/>
          </p:nvPr>
        </p:nvSpPr>
        <p:spPr>
          <a:xfrm>
            <a:off x="571869" y="1313895"/>
            <a:ext cx="10515600" cy="5033639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Syntax: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With the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 method we can specify the propagation type by using the "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useCapture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" parameter: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(event, function,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useCapture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default value is false, which will use the bubbling propagation,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the value is set to true, the event uses the capturing propagation.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9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9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9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9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9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9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21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2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200" lang="en-US">
                <a:solidFill>
                  <a:schemeClr val="accent1">
                    <a:lumMod val="50000"/>
                  </a:schemeClr>
                </a:solidFill>
              </a:rPr>
              <a:t>Event Bubbling and Event Capturing </a:t>
            </a:r>
            <a:endParaRPr b="1" dirty="0" sz="32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23" name="TextBox 3"/>
          <p:cNvSpPr txBox="1"/>
          <p:nvPr/>
        </p:nvSpPr>
        <p:spPr>
          <a:xfrm>
            <a:off x="186430" y="1108499"/>
            <a:ext cx="5628445" cy="567847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&lt;!DOCTYPE 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&lt;html&gt;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&lt;head&gt;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&lt;style&gt;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#myDiv1, #myDiv2 {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background-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: coral;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padding: 50px;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#myP1, #myP2 {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background-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color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: white; 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font-size: 20px;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border: 1px solid;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padding: 20px;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}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&lt;/style&gt;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&lt;meta content="text/html; charset=utf-8" http-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equiv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="Content-Type"&gt;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&lt;/head&gt;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&lt;body&gt;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&lt;h2&gt;JavaScript 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()&lt;/h2&gt;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&lt;div id="myDiv1"&gt;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&lt;h2&gt;Bubbling:&lt;/h2&gt;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&lt;p id="myP1"&gt;Click me!&lt;/p&gt;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&lt;/div&gt;&lt;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br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&lt;div id="myDiv2"&gt;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&lt;h2&gt;Capturing:&lt;/h2&gt;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&lt;p id="myP2"&gt;Click me!&lt;/p&gt;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&lt;/div&gt;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</p:txBody>
      </p:sp>
      <p:sp>
        <p:nvSpPr>
          <p:cNvPr id="1049324" name="TextBox 8"/>
          <p:cNvSpPr txBox="1"/>
          <p:nvPr/>
        </p:nvSpPr>
        <p:spPr>
          <a:xfrm>
            <a:off x="5970234" y="2315933"/>
            <a:ext cx="6014620" cy="3647152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("myP1").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("myDiv1").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("myP2").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("myDiv2").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23" grpId="0" animBg="1"/>
      <p:bldP spid="1049324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5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200" lang="en-US">
                <a:solidFill>
                  <a:schemeClr val="accent1">
                    <a:lumMod val="50000"/>
                  </a:schemeClr>
                </a:solidFill>
              </a:rPr>
              <a:t>Event Bubbling and Event Capturing </a:t>
            </a:r>
            <a:endParaRPr b="1" dirty="0" sz="32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26" name="TextBox 8"/>
          <p:cNvSpPr txBox="1"/>
          <p:nvPr/>
        </p:nvSpPr>
        <p:spPr>
          <a:xfrm>
            <a:off x="288525" y="2236034"/>
            <a:ext cx="6014620" cy="3647152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&lt;script&gt;</a:t>
            </a:r>
          </a:p>
          <a:p>
            <a:pPr lvl="0"/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("myP1").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("myDiv1").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}, false);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("myP2").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white element!");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("myDiv2").</a:t>
            </a:r>
            <a:r>
              <a:rPr dirty="0" sz="1100" lang="en-IN" err="1">
                <a:solidFill>
                  <a:prstClr val="black"/>
                </a:solidFill>
                <a:latin typeface="Consolas" panose="020B0609020204030204" pitchFamily="49" charset="0"/>
              </a:rPr>
              <a:t>addEventListener</a:t>
            </a:r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("click", function() {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  alert("You clicked the orange element!");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}, true);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&lt;/script&gt;</a:t>
            </a:r>
          </a:p>
          <a:p>
            <a:pPr lvl="0"/>
            <a:endParaRPr dirty="0" sz="1100" lang="en-IN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&lt;/body&gt;</a:t>
            </a:r>
          </a:p>
          <a:p>
            <a:pPr lvl="0"/>
            <a:r>
              <a:rPr dirty="0" sz="1100" lang="en-IN">
                <a:solidFill>
                  <a:prstClr val="black"/>
                </a:solidFill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297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666" t="25372" r="826" b="6149"/>
          <a:stretch>
            <a:fillRect/>
          </a:stretch>
        </p:blipFill>
        <p:spPr>
          <a:xfrm>
            <a:off x="6177380" y="1740022"/>
            <a:ext cx="5914006" cy="469628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2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27" name="Title 1"/>
          <p:cNvSpPr>
            <a:spLocks noGrp="1"/>
          </p:cNvSpPr>
          <p:nvPr>
            <p:ph type="title"/>
          </p:nvPr>
        </p:nvSpPr>
        <p:spPr>
          <a:xfrm>
            <a:off x="186430" y="71023"/>
            <a:ext cx="7483878" cy="780094"/>
          </a:xfrm>
        </p:spPr>
        <p:txBody>
          <a:bodyPr>
            <a:normAutofit/>
          </a:bodyPr>
          <a:p>
            <a:r>
              <a:rPr b="1" dirty="0" sz="3200" lang="en-US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b="1" dirty="0" sz="3200" lang="en-US" err="1">
                <a:solidFill>
                  <a:schemeClr val="accent1">
                    <a:lumMod val="50000"/>
                  </a:schemeClr>
                </a:solidFill>
              </a:rPr>
              <a:t>removeEventListener</a:t>
            </a:r>
            <a:r>
              <a:rPr b="1" dirty="0" sz="3200" lang="en-US">
                <a:solidFill>
                  <a:schemeClr val="accent1">
                    <a:lumMod val="50000"/>
                  </a:schemeClr>
                </a:solidFill>
              </a:rPr>
              <a:t>() method</a:t>
            </a:r>
            <a:endParaRPr b="1" dirty="0" sz="32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9328" name="TextBox 3"/>
          <p:cNvSpPr txBox="1"/>
          <p:nvPr/>
        </p:nvSpPr>
        <p:spPr>
          <a:xfrm>
            <a:off x="79897" y="723818"/>
            <a:ext cx="7483878" cy="6186309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&lt;head&gt;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&lt;style&gt;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#myDIV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background-</a:t>
            </a:r>
            <a:r>
              <a:rPr baseline="0" b="0" cap="none" dirty="0" sz="1100" i="0" kern="1200" kumimoji="0" lang="en-IN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coral;  border: 1px solid;  padding: 50px;  </a:t>
            </a:r>
            <a:r>
              <a:rPr baseline="0" b="0" cap="none" dirty="0" sz="1100" i="0" kern="1200" kumimoji="0" lang="en-IN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white;  font-size: 20px;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&lt;/style&gt;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&lt;/head&gt;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1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</a:t>
            </a:r>
            <a:r>
              <a:rPr baseline="0" b="0" cap="none" dirty="0" sz="1100" i="0" kern="1200" kumimoji="0" lang="en-IN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removeEventListener</a:t>
            </a: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1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&lt;div </a:t>
            </a: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id="</a:t>
            </a:r>
            <a:r>
              <a:rPr baseline="0" b="0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myDIV</a:t>
            </a: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&lt;p&gt;This div element has an </a:t>
            </a:r>
            <a:r>
              <a:rPr baseline="0" b="0" cap="none" dirty="0" sz="1100" i="0" kern="1200" kumimoji="0" lang="en-IN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onmousemove</a:t>
            </a: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event handler that displays a random number every time you move your mouse inside this orange field.&lt;/p&gt;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&lt;p&gt;Click the button to remove the </a:t>
            </a:r>
            <a:r>
              <a:rPr baseline="0" b="0" cap="none" dirty="0" sz="1100" i="0" kern="1200" kumimoji="0" lang="en-IN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div's</a:t>
            </a: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event handler.&lt;/p&gt;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&lt;button onclick="</a:t>
            </a:r>
            <a:r>
              <a:rPr baseline="0" b="0" cap="none" dirty="0" sz="1100" i="0" kern="1200" kumimoji="0" lang="en-IN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removeHandler</a:t>
            </a: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()" id="</a:t>
            </a:r>
            <a:r>
              <a:rPr baseline="0" b="0" cap="none" dirty="0" sz="1100" i="0" kern="1200" kumimoji="0" lang="en-IN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myBtn</a:t>
            </a: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"&gt;Remove&lt;/button&gt;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&lt;/div&gt;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1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1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myDIV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").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addEventListener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mousemove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1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Math.random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1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removeHandler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myDIV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").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removeEventListener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mousemove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</a:t>
            </a:r>
            <a:r>
              <a:rPr baseline="0" b="1" cap="none" dirty="0" sz="11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1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1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sp>
        <p:nvSpPr>
          <p:cNvPr id="1049329" name="Content Placeholder 2"/>
          <p:cNvSpPr>
            <a:spLocks noGrp="1"/>
          </p:cNvSpPr>
          <p:nvPr>
            <p:ph idx="1"/>
          </p:nvPr>
        </p:nvSpPr>
        <p:spPr>
          <a:xfrm>
            <a:off x="7812347" y="554851"/>
            <a:ext cx="3929850" cy="1291704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It removes event handlers that have been attached with the </a:t>
            </a:r>
            <a:r>
              <a:rPr b="1" dirty="0" sz="1600" lang="en-US" err="1">
                <a:solidFill>
                  <a:schemeClr val="accent1">
                    <a:lumMod val="50000"/>
                  </a:schemeClr>
                </a:solidFill>
              </a:rPr>
              <a:t>addEventListener</a:t>
            </a: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() method: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97298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4984" r="655" b="29968"/>
          <a:stretch>
            <a:fillRect/>
          </a:stretch>
        </p:blipFill>
        <p:spPr>
          <a:xfrm>
            <a:off x="6096000" y="3816972"/>
            <a:ext cx="6016103" cy="308942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9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9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9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9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28" grpId="0" animBg="1"/>
      <p:bldP spid="104932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38" name="TextBox 3"/>
          <p:cNvSpPr txBox="1"/>
          <p:nvPr/>
        </p:nvSpPr>
        <p:spPr>
          <a:xfrm>
            <a:off x="213805" y="967895"/>
            <a:ext cx="6372688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dirty="0" sz="1400" lang="en-US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US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US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button</a:t>
            </a:r>
            <a:r>
              <a:rPr dirty="0" sz="1400" lang="en-US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="button"</a:t>
            </a:r>
            <a:r>
              <a:rPr dirty="0" sz="1400" lang="en-US">
                <a:solidFill>
                  <a:srgbClr val="FF0000"/>
                </a:solidFill>
                <a:latin typeface="Consolas" panose="020B0609020204030204" pitchFamily="49" charset="0"/>
              </a:rPr>
              <a:t> onclick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dirty="0" sz="1400" lang="en-US" err="1">
                <a:solidFill>
                  <a:srgbClr val="0000CD"/>
                </a:solidFill>
                <a:latin typeface="Consolas" panose="020B0609020204030204" pitchFamily="49" charset="0"/>
              </a:rPr>
              <a:t>document.write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(5 + 6)"&gt;</a:t>
            </a:r>
            <a:r>
              <a:rPr dirty="0" sz="1400" lang="en-US">
                <a:solidFill>
                  <a:srgbClr val="000000"/>
                </a:solidFill>
                <a:latin typeface="Consolas" panose="020B0609020204030204" pitchFamily="49" charset="0"/>
              </a:rPr>
              <a:t>Try it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/button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8639" name="TextBox 4"/>
          <p:cNvSpPr txBox="1"/>
          <p:nvPr/>
        </p:nvSpPr>
        <p:spPr>
          <a:xfrm>
            <a:off x="6977848" y="1150107"/>
            <a:ext cx="5095783" cy="2126864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171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534" t="25359" r="14296" b="46843"/>
          <a:stretch>
            <a:fillRect/>
          </a:stretch>
        </p:blipFill>
        <p:spPr>
          <a:xfrm>
            <a:off x="310717" y="4242615"/>
            <a:ext cx="4287915" cy="1906439"/>
          </a:xfrm>
          <a:prstGeom prst="rect"/>
        </p:spPr>
      </p:pic>
      <p:pic>
        <p:nvPicPr>
          <p:cNvPr id="2097172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377" r="30971" b="53199"/>
          <a:stretch>
            <a:fillRect/>
          </a:stretch>
        </p:blipFill>
        <p:spPr>
          <a:xfrm>
            <a:off x="5643239" y="4242615"/>
            <a:ext cx="2320031" cy="153785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41" name="TextBox 3"/>
          <p:cNvSpPr txBox="1"/>
          <p:nvPr/>
        </p:nvSpPr>
        <p:spPr>
          <a:xfrm>
            <a:off x="213805" y="967895"/>
            <a:ext cx="6372688" cy="289310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window.alert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8642" name="TextBox 4"/>
          <p:cNvSpPr txBox="1"/>
          <p:nvPr/>
        </p:nvSpPr>
        <p:spPr>
          <a:xfrm>
            <a:off x="6977848" y="1150107"/>
            <a:ext cx="5095783" cy="4204356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windows.a</a:t>
            </a:r>
            <a:r>
              <a:rPr b="1" dirty="0" lang="en-US" err="1">
                <a:solidFill>
                  <a:srgbClr val="C00000"/>
                </a:solidFill>
                <a:latin typeface="Calibri" panose="020F0502020204030204"/>
              </a:rPr>
              <a:t>lert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baseline="0" b="1" cap="none" dirty="0" sz="1800" i="0" kern="1200" kumimoji="0" lang="en-US" noProof="0" normalizeH="0" spc="0" strike="noStrike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We can use an alert box to display data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We can skip the window keyword.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In JavaScript, the window object is the global scope object, 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It means that variables, properties, and methods by default belong to the window object. 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This also means that specifying the window keyword is optional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l" defTabSz="914400" eaLnBrk="1" fontAlgn="auto" hangingPunct="1" indent="-285750" latinLnBrk="0" lvl="1" marL="7429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173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5242" t="7638" r="29806" b="60000"/>
          <a:stretch>
            <a:fillRect/>
          </a:stretch>
        </p:blipFill>
        <p:spPr>
          <a:xfrm>
            <a:off x="736846" y="4244754"/>
            <a:ext cx="4261282" cy="221941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6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6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Content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594" name="Content Placeholder 2"/>
          <p:cNvSpPr>
            <a:spLocks noGrp="1"/>
          </p:cNvSpPr>
          <p:nvPr>
            <p:ph idx="1"/>
          </p:nvPr>
        </p:nvSpPr>
        <p:spPr/>
        <p:txBody>
          <a:bodyPr anchor="t" bIns="45720" lIns="91440" rIns="91440" rtlCol="0" tIns="45720" vert="horz">
            <a:normAutofit/>
          </a:bodyPr>
          <a:p>
            <a:r>
              <a:rPr dirty="0" lang="en-IN">
                <a:cs typeface="Calibri" panose="020F0502020204030204"/>
              </a:rPr>
              <a:t>Introduction</a:t>
            </a:r>
          </a:p>
          <a:p>
            <a:r>
              <a:rPr dirty="0" lang="en-IN">
                <a:cs typeface="Calibri" panose="020F0502020204030204"/>
              </a:rPr>
              <a:t>What can we do?</a:t>
            </a:r>
          </a:p>
          <a:p>
            <a:r>
              <a:rPr dirty="0" lang="en-IN">
                <a:cs typeface="Calibri" panose="020F0502020204030204"/>
              </a:rPr>
              <a:t>Where to write?</a:t>
            </a:r>
          </a:p>
          <a:p>
            <a:r>
              <a:rPr dirty="0" lang="en-IN">
                <a:cs typeface="Calibri" panose="020F0502020204030204"/>
              </a:rPr>
              <a:t>Generate output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44" name="TextBox 3"/>
          <p:cNvSpPr txBox="1"/>
          <p:nvPr/>
        </p:nvSpPr>
        <p:spPr>
          <a:xfrm>
            <a:off x="213805" y="967895"/>
            <a:ext cx="6372688" cy="353943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&lt;h2&gt;Activate Debugging&lt;/h2&gt;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&lt;p&gt;F12 on your keyboard will activate debugging.&lt;/p&gt;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select "Console" in the debugger menu.&lt;/p&gt;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click Run again.&lt;/p&gt;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console.log(5 + 6);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8645" name="TextBox 4"/>
          <p:cNvSpPr txBox="1"/>
          <p:nvPr/>
        </p:nvSpPr>
        <p:spPr>
          <a:xfrm>
            <a:off x="6977848" y="1150107"/>
            <a:ext cx="5095783" cy="1711366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Console.log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baseline="0" b="1" cap="none" dirty="0" sz="1800" i="0" kern="1200" kumimoji="0" lang="en-US" noProof="0" normalizeH="0" spc="0" strike="noStrike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For debugging purposes, we can call the console.log() method in the browser to display data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174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2184" t="8026" b="55858"/>
          <a:stretch>
            <a:fillRect/>
          </a:stretch>
        </p:blipFill>
        <p:spPr>
          <a:xfrm>
            <a:off x="3710125" y="4184453"/>
            <a:ext cx="8268070" cy="247686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47" name="TextBox 3"/>
          <p:cNvSpPr txBox="1"/>
          <p:nvPr/>
        </p:nvSpPr>
        <p:spPr>
          <a:xfrm>
            <a:off x="213805" y="967895"/>
            <a:ext cx="6372688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8648" name="TextBox 4"/>
          <p:cNvSpPr txBox="1"/>
          <p:nvPr/>
        </p:nvSpPr>
        <p:spPr>
          <a:xfrm>
            <a:off x="6977848" y="1150107"/>
            <a:ext cx="5095783" cy="3373359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175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25655" b="46843"/>
          <a:stretch>
            <a:fillRect/>
          </a:stretch>
        </p:blipFill>
        <p:spPr>
          <a:xfrm>
            <a:off x="345119" y="4082817"/>
            <a:ext cx="2968101" cy="190643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50" name="TextBox 3"/>
          <p:cNvSpPr txBox="1"/>
          <p:nvPr/>
        </p:nvSpPr>
        <p:spPr>
          <a:xfrm>
            <a:off x="213805" y="967895"/>
            <a:ext cx="6372688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8651" name="TextBox 4"/>
          <p:cNvSpPr txBox="1"/>
          <p:nvPr/>
        </p:nvSpPr>
        <p:spPr>
          <a:xfrm>
            <a:off x="6977848" y="1150107"/>
            <a:ext cx="5095783" cy="3373359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176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25655" b="46843"/>
          <a:stretch>
            <a:fillRect/>
          </a:stretch>
        </p:blipFill>
        <p:spPr>
          <a:xfrm>
            <a:off x="345119" y="4082817"/>
            <a:ext cx="2968101" cy="1906439"/>
          </a:xfrm>
          <a:prstGeom prst="rect"/>
        </p:spPr>
      </p:pic>
      <p:pic>
        <p:nvPicPr>
          <p:cNvPr id="2097177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17475" t="8025" r="15919" b="12668"/>
          <a:stretch>
            <a:fillRect/>
          </a:stretch>
        </p:blipFill>
        <p:spPr>
          <a:xfrm>
            <a:off x="2130640" y="550416"/>
            <a:ext cx="8120481" cy="543884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 Script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17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en-US">
                <a:solidFill>
                  <a:schemeClr val="accent1">
                    <a:lumMod val="50000"/>
                  </a:schemeClr>
                </a:solidFill>
              </a:rPr>
              <a:t>Module 2</a:t>
            </a:r>
            <a:endParaRPr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Content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24" name="Content Placeholder 2"/>
          <p:cNvSpPr>
            <a:spLocks noGrp="1"/>
          </p:cNvSpPr>
          <p:nvPr>
            <p:ph idx="1"/>
          </p:nvPr>
        </p:nvSpPr>
        <p:spPr/>
        <p:txBody>
          <a:bodyPr anchor="t" bIns="45720" lIns="91440" rIns="91440" rtlCol="0" tIns="45720" vert="horz">
            <a:normAutofit/>
          </a:bodyPr>
          <a:p>
            <a:r>
              <a:rPr dirty="0" lang="en-IN">
                <a:cs typeface="Calibri"/>
              </a:rPr>
              <a:t>Statements</a:t>
            </a:r>
          </a:p>
          <a:p>
            <a:r>
              <a:rPr dirty="0" lang="en-IN">
                <a:cs typeface="Calibri"/>
              </a:rPr>
              <a:t>Syntax</a:t>
            </a:r>
          </a:p>
          <a:p>
            <a:r>
              <a:rPr dirty="0" lang="en-IN">
                <a:cs typeface="Calibri"/>
              </a:rPr>
              <a:t>Function</a:t>
            </a:r>
          </a:p>
          <a:p>
            <a:r>
              <a:rPr dirty="0" lang="en-IN">
                <a:cs typeface="Calibri"/>
              </a:rPr>
              <a:t>Objects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26" name="Content Placeholder 2"/>
          <p:cNvSpPr>
            <a:spLocks noGrp="1"/>
          </p:cNvSpPr>
          <p:nvPr>
            <p:ph idx="1"/>
          </p:nvPr>
        </p:nvSpPr>
        <p:spPr>
          <a:xfrm>
            <a:off x="7989902" y="1207363"/>
            <a:ext cx="4015669" cy="4969600"/>
          </a:xfrm>
        </p:spPr>
        <p:txBody>
          <a:bodyPr>
            <a:normAutofit/>
          </a:bodyPr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computer program is a list of "instructions" to be "executed" by a computer.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a programming language, these programming instructions are called statements.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JavaScript program is a list of programming statements.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HTML, JavaScript programs are executed by the web browser.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statements are composed of: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300" lang="en-US">
                <a:solidFill>
                  <a:schemeClr val="accent1">
                    <a:lumMod val="50000"/>
                  </a:schemeClr>
                </a:solidFill>
              </a:rPr>
              <a:t>Values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300" lang="en-US">
                <a:solidFill>
                  <a:schemeClr val="accent1">
                    <a:lumMod val="50000"/>
                  </a:schemeClr>
                </a:solidFill>
              </a:rPr>
              <a:t>Operators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300" lang="en-US">
                <a:solidFill>
                  <a:schemeClr val="accent1">
                    <a:lumMod val="50000"/>
                  </a:schemeClr>
                </a:solidFill>
              </a:rPr>
              <a:t>Expressions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300" lang="en-US">
                <a:solidFill>
                  <a:schemeClr val="accent1">
                    <a:lumMod val="50000"/>
                  </a:schemeClr>
                </a:solidFill>
              </a:rPr>
              <a:t>Keywords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300" lang="en-US">
                <a:solidFill>
                  <a:schemeClr val="accent1">
                    <a:lumMod val="50000"/>
                  </a:schemeClr>
                </a:solidFill>
              </a:rPr>
              <a:t>Comments.</a:t>
            </a:r>
          </a:p>
        </p:txBody>
      </p:sp>
      <p:sp>
        <p:nvSpPr>
          <p:cNvPr id="1048727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Statements&lt;/h2&gt;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 id="demo"&gt;&lt;/p&gt;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b="1" dirty="0" sz="12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178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215" t="24929" r="6290" b="54622"/>
          <a:stretch>
            <a:fillRect/>
          </a:stretch>
        </p:blipFill>
        <p:spPr>
          <a:xfrm>
            <a:off x="258192" y="5294388"/>
            <a:ext cx="5302928" cy="140267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3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5"/>
                                        <p:tgtEl>
                                          <p:spTgt spid="10487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6"/>
                                        <p:tgtEl>
                                          <p:spTgt spid="10487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0487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0"/>
                                        <p:tgtEl>
                                          <p:spTgt spid="10487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7"/>
                                        <p:tgtEl>
                                          <p:spTgt spid="10487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8"/>
                                        <p:tgtEl>
                                          <p:spTgt spid="10487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1"/>
                                        <p:tgtEl>
                                          <p:spTgt spid="10487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2"/>
                                        <p:tgtEl>
                                          <p:spTgt spid="10487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3">
                      <p:stCondLst>
                        <p:cond delay="indefinite"/>
                      </p:stCondLst>
                      <p:childTnLst>
                        <p:par>
                          <p:cTn fill="hold" id="5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7"/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8"/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9">
                      <p:stCondLst>
                        <p:cond delay="indefinite"/>
                      </p:stCondLst>
                      <p:childTnLst>
                        <p:par>
                          <p:cTn fill="hold" id="60">
                            <p:stCondLst>
                              <p:cond delay="0"/>
                            </p:stCondLst>
                            <p:childTnLst>
                              <p:par>
                                <p:cTn fill="hold" id="6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3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4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6" grpId="0" build="p"/>
      <p:bldP spid="10487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29" name="Content Placeholder 2"/>
          <p:cNvSpPr>
            <a:spLocks noGrp="1"/>
          </p:cNvSpPr>
          <p:nvPr>
            <p:ph idx="1"/>
          </p:nvPr>
        </p:nvSpPr>
        <p:spPr>
          <a:xfrm>
            <a:off x="7989902" y="497150"/>
            <a:ext cx="4015669" cy="5933581"/>
          </a:xfrm>
        </p:spPr>
        <p:txBody>
          <a:bodyPr>
            <a:normAutofit fontScale="92500" lnSpcReduction="10000"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Most JavaScript programs contain many JavaScript statements.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statements are executed, one by one, in the same order as they are written.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programs (and JavaScript statements) are often called JavaScript code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Semicolons: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Semicolons separate JavaScript statements.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Add a semicolon at the end of each executable statement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separated by semicolons, multiple statements on one line are allowed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Ending statements with semicolon is not required, but highly recommended</a:t>
            </a:r>
          </a:p>
        </p:txBody>
      </p:sp>
      <p:sp>
        <p:nvSpPr>
          <p:cNvPr id="1048730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Statements&lt;/h2&gt;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 id="demo"&gt;&lt;/p&gt;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b="1" dirty="0" sz="12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179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215" t="24929" r="6290" b="54622"/>
          <a:stretch>
            <a:fillRect/>
          </a:stretch>
        </p:blipFill>
        <p:spPr>
          <a:xfrm>
            <a:off x="258192" y="5294388"/>
            <a:ext cx="5302928" cy="140267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7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7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32" name="Content Placeholder 2"/>
          <p:cNvSpPr>
            <a:spLocks noGrp="1"/>
          </p:cNvSpPr>
          <p:nvPr>
            <p:ph idx="1"/>
          </p:nvPr>
        </p:nvSpPr>
        <p:spPr>
          <a:xfrm>
            <a:off x="7989902" y="363984"/>
            <a:ext cx="4015669" cy="6066747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JavaScript White Space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ignores multiple spaces.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We can add white space to your script to make it more readable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good practice is to put spaces around operators ( = + - * / 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JavaScript Line Length and Line Breaks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For best readability, programmers often like to avoid code lines longer than 80 characters.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If a JavaScript statement does not fit on one line, the best place to break it is after an operator:</a:t>
            </a:r>
          </a:p>
        </p:txBody>
      </p:sp>
      <p:sp>
        <p:nvSpPr>
          <p:cNvPr id="1048733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Statements&lt;/h2&gt;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 id="demo"&gt;&lt;/p&gt;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b="1" dirty="0" sz="12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180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215" t="24929" r="6290" b="54622"/>
          <a:stretch>
            <a:fillRect/>
          </a:stretch>
        </p:blipFill>
        <p:spPr>
          <a:xfrm>
            <a:off x="258192" y="5294388"/>
            <a:ext cx="5302928" cy="140267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35" name="Content Placeholder 2"/>
          <p:cNvSpPr>
            <a:spLocks noGrp="1"/>
          </p:cNvSpPr>
          <p:nvPr>
            <p:ph idx="1"/>
          </p:nvPr>
        </p:nvSpPr>
        <p:spPr>
          <a:xfrm>
            <a:off x="7989902" y="363984"/>
            <a:ext cx="4015669" cy="6066747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JavaScript Code Blocks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statements can be grouped together in code blocks, inside curly brackets {...}.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purpose of code blocks is to define statements to be executed together.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One place you will find statements grouped together in blocks, is in JavaScript functions</a:t>
            </a:r>
          </a:p>
        </p:txBody>
      </p:sp>
      <p:sp>
        <p:nvSpPr>
          <p:cNvPr id="1048736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Statements&lt;/h2&gt;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&lt;p&gt;JavaScript code blocks are written between { and }&lt;/p&gt;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&lt;button type="button" onclick="</a:t>
            </a:r>
            <a:r>
              <a:rPr dirty="0" sz="1200" lang="en-IN" err="1">
                <a:latin typeface="Consolas" panose="020B0609020204030204" pitchFamily="49" charset="0"/>
              </a:rPr>
              <a:t>myFunction</a:t>
            </a:r>
            <a:r>
              <a:rPr dirty="0" sz="1200" lang="en-IN">
                <a:latin typeface="Consolas" panose="020B0609020204030204" pitchFamily="49" charset="0"/>
              </a:rPr>
              <a:t>()"&gt;Click Me!&lt;/button&gt;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 id="demo1"&gt;&lt;/p&gt;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&lt;p id="demo2"&gt;&lt;/p&gt;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("demo1").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"Hello!";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("demo2").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"How are you?";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181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7" r="22160" b="54045"/>
          <a:stretch>
            <a:fillRect/>
          </a:stretch>
        </p:blipFill>
        <p:spPr>
          <a:xfrm>
            <a:off x="186429" y="5201743"/>
            <a:ext cx="3394229" cy="1430445"/>
          </a:xfrm>
          <a:prstGeom prst="rect"/>
        </p:spPr>
      </p:pic>
      <p:pic>
        <p:nvPicPr>
          <p:cNvPr id="2097182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097" r="22306" b="50000"/>
          <a:stretch>
            <a:fillRect/>
          </a:stretch>
        </p:blipFill>
        <p:spPr>
          <a:xfrm>
            <a:off x="4293833" y="5150128"/>
            <a:ext cx="3376474" cy="170787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5" grpId="0" build="p"/>
      <p:bldP spid="10487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Keywords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38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statements often start with a keyword to identify the JavaScript action to be performed.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Some of the keywords: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Keyword		Description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var		Declares a variable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let		Declares a block variable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const		Declares a block constant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if		Marks a block of statements to be executed on a condition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switch		Marks a block of statements to be executed in different cases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for		Marks a block of statements to be executed in a loop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function		Declares a function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return		Exits a function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try		Implements error handling to a block of statements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7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7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87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87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Introduction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59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2400" lang="en-US">
                <a:solidFill>
                  <a:schemeClr val="accent1">
                    <a:lumMod val="50000"/>
                  </a:schemeClr>
                </a:solidFill>
              </a:rPr>
              <a:t>  JavaScript is the world's most popular programming language.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2400" lang="en-US">
                <a:solidFill>
                  <a:schemeClr val="accent1">
                    <a:lumMod val="50000"/>
                  </a:schemeClr>
                </a:solidFill>
              </a:rPr>
              <a:t>  JavaScript is the programming language of the Web.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2400" lang="en-US">
                <a:solidFill>
                  <a:schemeClr val="accent1">
                    <a:lumMod val="50000"/>
                  </a:schemeClr>
                </a:solidFill>
              </a:rPr>
              <a:t>  JavaScript is easy to learn.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24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2400" lang="en-US">
                <a:solidFill>
                  <a:schemeClr val="accent1">
                    <a:lumMod val="50000"/>
                  </a:schemeClr>
                </a:solidFill>
              </a:rPr>
              <a:t>JavaScript is one of the 3 languages all web developers must learn:</a:t>
            </a:r>
          </a:p>
          <a:p>
            <a:pPr indent="-457200" marL="457200">
              <a:lnSpc>
                <a:spcPct val="10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2400" lang="en-US">
                <a:solidFill>
                  <a:schemeClr val="accent1">
                    <a:lumMod val="50000"/>
                  </a:schemeClr>
                </a:solidFill>
              </a:rPr>
              <a:t>HTML to define the content of web pages</a:t>
            </a:r>
          </a:p>
          <a:p>
            <a:pPr indent="-457200" marL="457200">
              <a:lnSpc>
                <a:spcPct val="10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2400" lang="en-US">
                <a:solidFill>
                  <a:schemeClr val="accent1">
                    <a:lumMod val="50000"/>
                  </a:schemeClr>
                </a:solidFill>
              </a:rPr>
              <a:t>CSS to specify the layout of web pages</a:t>
            </a:r>
          </a:p>
          <a:p>
            <a:pPr indent="-457200" marL="457200">
              <a:lnSpc>
                <a:spcPct val="10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2400" lang="en-US">
                <a:solidFill>
                  <a:schemeClr val="accent1">
                    <a:lumMod val="50000"/>
                  </a:schemeClr>
                </a:solidFill>
              </a:rPr>
              <a:t>JavaScript to program the behavior of web pages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40" name="Content Placeholder 2"/>
          <p:cNvSpPr>
            <a:spLocks noGrp="1"/>
          </p:cNvSpPr>
          <p:nvPr>
            <p:ph idx="1"/>
          </p:nvPr>
        </p:nvSpPr>
        <p:spPr>
          <a:xfrm>
            <a:off x="722790" y="1136343"/>
            <a:ext cx="7968449" cy="2388092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Values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JavaScript syntax defines two types of values: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Fixed values – Literals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Variable values – Variables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41" name="TextBox 6"/>
          <p:cNvSpPr txBox="1"/>
          <p:nvPr/>
        </p:nvSpPr>
        <p:spPr>
          <a:xfrm>
            <a:off x="7074764" y="3603426"/>
            <a:ext cx="4163626" cy="2639441"/>
          </a:xfrm>
          <a:prstGeom prst="rect"/>
          <a:noFill/>
        </p:spPr>
        <p:txBody>
          <a:bodyPr rtlCol="0" wrap="square">
            <a:sp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Variables</a:t>
            </a:r>
          </a:p>
          <a:p>
            <a:pPr indent="-285750" marL="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a programming language, variables are used to store data values.</a:t>
            </a:r>
          </a:p>
          <a:p>
            <a:pPr indent="-285750" marL="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uses the keywords var, let and const to declare variables.</a:t>
            </a:r>
          </a:p>
          <a:p>
            <a:pPr indent="-285750" marL="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An equal sign is used to assign values to variables.</a:t>
            </a:r>
          </a:p>
        </p:txBody>
      </p:sp>
      <p:sp>
        <p:nvSpPr>
          <p:cNvPr id="1048742" name="TextBox 7"/>
          <p:cNvSpPr txBox="1"/>
          <p:nvPr/>
        </p:nvSpPr>
        <p:spPr>
          <a:xfrm>
            <a:off x="722790" y="3603426"/>
            <a:ext cx="3293615" cy="3008772"/>
          </a:xfrm>
          <a:prstGeom prst="rect"/>
          <a:noFill/>
        </p:spPr>
        <p:txBody>
          <a:bodyPr rtlCol="0" wrap="square">
            <a:sp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Literals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two most important syntax rules for fixed values are: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Numbers are written with or without decimals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Strings are text, written within double or single quotes</a:t>
            </a:r>
          </a:p>
          <a:p>
            <a:pPr>
              <a:lnSpc>
                <a:spcPct val="150000"/>
              </a:lnSpc>
            </a:pPr>
            <a:endParaRPr dirty="0" sz="1600" lang="en-IN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0" grpId="0" build="p"/>
      <p:bldP spid="1048741" grpId="0"/>
      <p:bldP spid="10487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44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1093389" cy="5166803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Operators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Arithmetic operators: + , - , * , / , ** , % , ++ , --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Assignment operator: = , += , -= , *= , /= , %= , **=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String operator: + , +=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Comparison Operator: == (Equal to) , === (Equal Value and Equal Type), != , &lt; , &gt; , &lt;= , &gt;= , ?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Logical Operator: &amp;&amp; , || , !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Type Operators: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typeof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instanceof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Bitwise Operators: &amp; , | , ~ , ^ , &lt;&lt; , &gt;&gt; 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7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7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7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7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46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7968449" cy="5166803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Operators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Arithmetic operators: Addition ( + ), Subtraction( - ), Multiplication( * ), Division ( / )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Assignment operator: ( = )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Expressions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An expression is a combination of values, variables, and operators, which computes to a value.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computation is called an evaluation.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200" lang="en-US">
                <a:solidFill>
                  <a:schemeClr val="accent1">
                    <a:lumMod val="50000"/>
                  </a:schemeClr>
                </a:solidFill>
              </a:rPr>
              <a:t>For example, 5 * 10 evaluates to 50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Expressions can also contain variable values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values can be of various types, such as numbers and strings.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200" lang="en-US">
                <a:solidFill>
                  <a:schemeClr val="accent1">
                    <a:lumMod val="50000"/>
                  </a:schemeClr>
                </a:solidFill>
              </a:rPr>
              <a:t>For example, "John" + " " + "Doe", evaluates to "John Doe"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7"/>
                                        <p:tgtEl>
                                          <p:spTgt spid="1048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8"/>
                                        <p:tgtEl>
                                          <p:spTgt spid="1048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>
                      <p:stCondLst>
                        <p:cond delay="indefinite"/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3"/>
                                        <p:tgtEl>
                                          <p:spTgt spid="10487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4"/>
                                        <p:tgtEl>
                                          <p:spTgt spid="10487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>
                      <p:stCondLst>
                        <p:cond delay="indefinite"/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9"/>
                                        <p:tgtEl>
                                          <p:spTgt spid="10487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0"/>
                                        <p:tgtEl>
                                          <p:spTgt spid="10487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6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3"/>
                                        <p:tgtEl>
                                          <p:spTgt spid="10487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4"/>
                                        <p:tgtEl>
                                          <p:spTgt spid="10487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48" name="Content Placeholder 2"/>
          <p:cNvSpPr>
            <a:spLocks noGrp="1"/>
          </p:cNvSpPr>
          <p:nvPr>
            <p:ph idx="1"/>
          </p:nvPr>
        </p:nvSpPr>
        <p:spPr>
          <a:xfrm>
            <a:off x="722790" y="958789"/>
            <a:ext cx="9308977" cy="5711639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Comments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Not all JavaScript statements are "executed".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Code after double slashes // or between /* and */ is treated as a comment.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Comments are ignored, and will not be executed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Identifiers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Identifiers are names.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JavaScript, identifiers are used to name variables (and keywords, and functions, and labels).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rules for legal names are much the same in most programming languages.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JavaScript, the first character must be a letter, or an underscore (_), or a dollar sign ($).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Numbers are not allowed as the first character.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Subsequent characters may be letters, digits, underscores, or dollar signs.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All JavaScript identifiers are case sensitive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programmers tend to use camel case that starts with a lowercase letter: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firstName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lastName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masterCard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interCity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7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87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87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5">
                      <p:stCondLst>
                        <p:cond delay="indefinite"/>
                      </p:stCondLst>
                      <p:childTnLst>
                        <p:par>
                          <p:cTn fill="hold" id="7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9"/>
                                        <p:tgtEl>
                                          <p:spTgt spid="10487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0"/>
                                        <p:tgtEl>
                                          <p:spTgt spid="10487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8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83"/>
                                        <p:tgtEl>
                                          <p:spTgt spid="10487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4"/>
                                        <p:tgtEl>
                                          <p:spTgt spid="104874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Functions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50" name="Content Placeholder 2"/>
          <p:cNvSpPr>
            <a:spLocks noGrp="1"/>
          </p:cNvSpPr>
          <p:nvPr>
            <p:ph idx="1"/>
          </p:nvPr>
        </p:nvSpPr>
        <p:spPr>
          <a:xfrm>
            <a:off x="722790" y="1269509"/>
            <a:ext cx="9308977" cy="4421077"/>
          </a:xfrm>
        </p:spPr>
        <p:txBody>
          <a:bodyPr>
            <a:noAutofit/>
          </a:bodyPr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It is a block of code designed to perform a particular task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It is executed when "something" invokes it (calls it)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Syntax: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It is defined with the function keyword, followed by a name, followed by parentheses ().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Function names can contain letters, digits, underscores, and dollar signs (same rules as variables).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parentheses may include parameter names separated by commas: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(parameter1, parameter2, ...)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code to be executed, by the function, is placed inside curly brackets: { }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Function parameters are listed inside the parentheses () in the function definition.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Function arguments are the values received by the function when it is invoked.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Inside the function, the arguments (the parameters) behave as local variables.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Function is much the same as a Procedure or a Subroutine, in other programming languages.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b="0" dirty="0" sz="16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48751" name="TextBox 3"/>
          <p:cNvSpPr txBox="1"/>
          <p:nvPr/>
        </p:nvSpPr>
        <p:spPr>
          <a:xfrm>
            <a:off x="852258" y="5931764"/>
            <a:ext cx="5521910" cy="738664"/>
          </a:xfrm>
          <a:prstGeom prst="rect"/>
          <a:noFill/>
        </p:spPr>
        <p:txBody>
          <a:bodyPr rtlCol="0" wrap="square">
            <a:spAutoFit/>
          </a:bodyPr>
          <a:p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b="0" dirty="0" sz="1400" i="0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400" i="1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b="0" dirty="0" sz="1400" i="0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b="0" dirty="0" sz="1400" i="1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parameter1, parameter2, parameter3</a:t>
            </a:r>
            <a:r>
              <a:rPr b="0" dirty="0" sz="1400" i="0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dirty="0" sz="1400" lang="en-US"/>
            </a:br>
            <a:r>
              <a:rPr b="0" dirty="0" sz="1400" i="0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b="0" dirty="0" sz="1400" i="0" lang="en-US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b="0" dirty="0" sz="1400" i="1" lang="en-US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code to be executed</a:t>
            </a:r>
            <a:br>
              <a:rPr b="0" dirty="0" sz="1400" i="0" lang="en-US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7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7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7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7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7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7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87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87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5">
                      <p:stCondLst>
                        <p:cond delay="indefinite"/>
                      </p:stCondLst>
                      <p:childTnLst>
                        <p:par>
                          <p:cTn fill="hold" id="7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9"/>
                                        <p:tgtEl>
                                          <p:spTgt spid="1048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0"/>
                                        <p:tgtEl>
                                          <p:spTgt spid="1048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0" grpId="0" build="p"/>
      <p:bldP spid="10487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Functions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53" name="Content Placeholder 2"/>
          <p:cNvSpPr>
            <a:spLocks noGrp="1"/>
          </p:cNvSpPr>
          <p:nvPr>
            <p:ph idx="1"/>
          </p:nvPr>
        </p:nvSpPr>
        <p:spPr>
          <a:xfrm>
            <a:off x="7847860" y="363984"/>
            <a:ext cx="4157711" cy="6268204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Function Invocation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The code inside the function will execute when "something" invokes (calls) the function: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When an event occurs (when a user clicks a button)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When it is invoked (called) from JavaScript code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Automatically (self invoked)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Function Return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When JavaScript reaches a return statement, the function will stop executing.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If the function was invoked from a statement, JavaScript will "return" to execute the code after the invoking statement.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Functions often compute a return value. The return value is "returned" back to the "caller</a:t>
            </a:r>
          </a:p>
        </p:txBody>
      </p:sp>
      <p:sp>
        <p:nvSpPr>
          <p:cNvPr id="1048754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Functions&lt;/h2&gt;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&lt;p&gt;This example calls a function which performs a calculation and returns the result:&lt;/p&gt;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 x =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(4, 3);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x;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2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(a, b)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return a * b;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183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7" r="10583" b="54951"/>
          <a:stretch>
            <a:fillRect/>
          </a:stretch>
        </p:blipFill>
        <p:spPr>
          <a:xfrm>
            <a:off x="186429" y="5263887"/>
            <a:ext cx="4805779" cy="136830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7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7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7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7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Functions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56" name="Content Placeholder 2"/>
          <p:cNvSpPr>
            <a:spLocks noGrp="1"/>
          </p:cNvSpPr>
          <p:nvPr>
            <p:ph idx="1"/>
          </p:nvPr>
        </p:nvSpPr>
        <p:spPr>
          <a:xfrm>
            <a:off x="7847860" y="363984"/>
            <a:ext cx="4157711" cy="6268204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Function Invocation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Accessing a function without () will return the function object instead of the function result.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57" name="TextBox 3"/>
          <p:cNvSpPr txBox="1"/>
          <p:nvPr/>
        </p:nvSpPr>
        <p:spPr>
          <a:xfrm>
            <a:off x="186429" y="941034"/>
            <a:ext cx="7483878" cy="360098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Functions&lt;/h2&gt;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&lt;p&gt;Accessing a function without () will return the function definition instead of the function result:&lt;/p&gt;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toCelsius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(f)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return (5/9) * (f-32);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toCelsius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184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7" r="3082" b="53786"/>
          <a:stretch>
            <a:fillRect/>
          </a:stretch>
        </p:blipFill>
        <p:spPr>
          <a:xfrm>
            <a:off x="186429" y="5059132"/>
            <a:ext cx="5720179" cy="144820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8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Objects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59" name="Content Placeholder 2"/>
          <p:cNvSpPr>
            <a:spLocks noGrp="1"/>
          </p:cNvSpPr>
          <p:nvPr>
            <p:ph idx="1"/>
          </p:nvPr>
        </p:nvSpPr>
        <p:spPr>
          <a:xfrm>
            <a:off x="722790" y="1269509"/>
            <a:ext cx="9308977" cy="4421077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Real Life Objects, Properties, and Methods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real life, a car is an object.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car has properties like weight and color, and methods like start and stop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All cars have the same properties, but the property values differ from car to car.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All cars have the same methods, but the methods are performed at different times.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Objects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Objects are variables but it contain many values.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The values are written as </a:t>
            </a:r>
            <a:r>
              <a:rPr dirty="0" sz="1600" lang="en-US" err="1">
                <a:solidFill>
                  <a:schemeClr val="tx2"/>
                </a:solidFill>
              </a:rPr>
              <a:t>name:value</a:t>
            </a:r>
            <a:r>
              <a:rPr dirty="0" sz="1600" lang="en-US">
                <a:solidFill>
                  <a:schemeClr val="tx2"/>
                </a:solidFill>
              </a:rPr>
              <a:t> pairs (name and value separated by a colon).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It is a common practice to declare objects with the const keyword.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We can define (and create) a JavaScript object with an object literal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Spaces and line breaks are not important. An object definition can span multiple lines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7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7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7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7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7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7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7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7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5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Objects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61" name="Content Placeholder 2"/>
          <p:cNvSpPr>
            <a:spLocks noGrp="1"/>
          </p:cNvSpPr>
          <p:nvPr>
            <p:ph idx="1"/>
          </p:nvPr>
        </p:nvSpPr>
        <p:spPr>
          <a:xfrm>
            <a:off x="7847860" y="363984"/>
            <a:ext cx="4157711" cy="6268204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Function Invocation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Accessing a function without () will return the function object instead of the function result.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62" name="TextBox 3"/>
          <p:cNvSpPr txBox="1"/>
          <p:nvPr/>
        </p:nvSpPr>
        <p:spPr>
          <a:xfrm>
            <a:off x="186429" y="941034"/>
            <a:ext cx="7483878" cy="341632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Objects&lt;/h2&gt;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Create an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car = {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type:"Fiat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model:"500",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:"white"};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2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Display some data from the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"The car type is " +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car.type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185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7" r="3082" b="53786"/>
          <a:stretch>
            <a:fillRect/>
          </a:stretch>
        </p:blipFill>
        <p:spPr>
          <a:xfrm>
            <a:off x="186429" y="5059132"/>
            <a:ext cx="5720179" cy="144820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sp>
        <p:nvSpPr>
          <p:cNvPr id="104876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  Change HTML Style (CSS)</a:t>
            </a:r>
          </a:p>
        </p:txBody>
      </p:sp>
      <p:sp>
        <p:nvSpPr>
          <p:cNvPr id="1048599" name="TextBox 3"/>
          <p:cNvSpPr txBox="1"/>
          <p:nvPr/>
        </p:nvSpPr>
        <p:spPr>
          <a:xfrm>
            <a:off x="328472" y="1724912"/>
            <a:ext cx="11656382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4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&lt;body&gt;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&lt;p </a:t>
            </a:r>
            <a:r>
              <a:rPr dirty="0" sz="1400" lang="en-IN">
                <a:solidFill>
                  <a:schemeClr val="accent5"/>
                </a:solidFill>
                <a:latin typeface="Consolas" panose="020B0609020204030204" pitchFamily="49" charset="0"/>
              </a:rPr>
              <a:t>id="demo"&gt;</a:t>
            </a:r>
            <a:r>
              <a:rPr dirty="0" sz="1400" lang="en-IN">
                <a:latin typeface="Consolas" panose="020B0609020204030204" pitchFamily="49" charset="0"/>
              </a:rPr>
              <a:t>JavaScript can change HTML content.&lt;/p&gt;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&lt;button type="button" onclick=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innerHTML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 = 'Hello JavaScript!'"</a:t>
            </a:r>
            <a:r>
              <a:rPr dirty="0" sz="1400" lang="en-IN">
                <a:latin typeface="Consolas" panose="020B0609020204030204" pitchFamily="49" charset="0"/>
              </a:rPr>
              <a:t>&gt;Click Me!&lt;/button&gt;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152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152" r="15243" b="50000"/>
          <a:stretch>
            <a:fillRect/>
          </a:stretch>
        </p:blipFill>
        <p:spPr>
          <a:xfrm>
            <a:off x="328472" y="4698931"/>
            <a:ext cx="4237608" cy="1704088"/>
          </a:xfrm>
          <a:prstGeom prst="rect"/>
        </p:spPr>
      </p:pic>
      <p:pic>
        <p:nvPicPr>
          <p:cNvPr id="2097153" name="Picture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152" r="15607" b="50000"/>
          <a:stretch>
            <a:fillRect/>
          </a:stretch>
        </p:blipFill>
        <p:spPr>
          <a:xfrm>
            <a:off x="5978925" y="4698931"/>
            <a:ext cx="4193219" cy="170408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66" name="Content Placeholder 2"/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  Change HTML Style (CSS)</a:t>
            </a:r>
          </a:p>
        </p:txBody>
      </p:sp>
      <p:sp>
        <p:nvSpPr>
          <p:cNvPr id="1048767" name="TextBox 3"/>
          <p:cNvSpPr txBox="1"/>
          <p:nvPr/>
        </p:nvSpPr>
        <p:spPr>
          <a:xfrm>
            <a:off x="328472" y="1724912"/>
            <a:ext cx="11656382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4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&lt;body&gt;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&lt;p </a:t>
            </a:r>
            <a:r>
              <a:rPr dirty="0" sz="1400" lang="en-IN">
                <a:solidFill>
                  <a:schemeClr val="accent5"/>
                </a:solidFill>
                <a:latin typeface="Consolas" panose="020B0609020204030204" pitchFamily="49" charset="0"/>
              </a:rPr>
              <a:t>id="demo"&gt;</a:t>
            </a:r>
            <a:r>
              <a:rPr dirty="0" sz="1400" lang="en-IN">
                <a:latin typeface="Consolas" panose="020B0609020204030204" pitchFamily="49" charset="0"/>
              </a:rPr>
              <a:t>JavaScript can change HTML content.&lt;/p&gt;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&lt;button type="button" onclick=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innerHTML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 = 'Hello JavaScript!'"</a:t>
            </a:r>
            <a:r>
              <a:rPr dirty="0" sz="1400" lang="en-IN">
                <a:latin typeface="Consolas" panose="020B0609020204030204" pitchFamily="49" charset="0"/>
              </a:rPr>
              <a:t>&gt;Click Me!&lt;/button&gt;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186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152" r="15243" b="50000"/>
          <a:stretch>
            <a:fillRect/>
          </a:stretch>
        </p:blipFill>
        <p:spPr>
          <a:xfrm>
            <a:off x="328472" y="4698931"/>
            <a:ext cx="4237608" cy="1704088"/>
          </a:xfrm>
          <a:prstGeom prst="rect"/>
        </p:spPr>
      </p:pic>
      <p:pic>
        <p:nvPicPr>
          <p:cNvPr id="2097187" name="Picture 1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152" r="15607" b="50000"/>
          <a:stretch>
            <a:fillRect/>
          </a:stretch>
        </p:blipFill>
        <p:spPr>
          <a:xfrm>
            <a:off x="5978925" y="4698931"/>
            <a:ext cx="4193219" cy="170408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Title 1"/>
          <p:cNvSpPr>
            <a:spLocks noGrp="1"/>
          </p:cNvSpPr>
          <p:nvPr>
            <p:ph type="title"/>
          </p:nvPr>
        </p:nvSpPr>
        <p:spPr>
          <a:xfrm>
            <a:off x="412071" y="160057"/>
            <a:ext cx="6015361" cy="709955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69" name="Content Placeholder 2"/>
          <p:cNvSpPr>
            <a:spLocks noGrp="1"/>
          </p:cNvSpPr>
          <p:nvPr>
            <p:ph idx="1"/>
          </p:nvPr>
        </p:nvSpPr>
        <p:spPr>
          <a:xfrm>
            <a:off x="7874493" y="454981"/>
            <a:ext cx="3719003" cy="574675"/>
          </a:xfrm>
        </p:spPr>
        <p:txBody>
          <a:bodyPr>
            <a:normAutofit fontScale="85000" lnSpcReduction="10000"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  Change HTML Attribute Values</a:t>
            </a:r>
          </a:p>
        </p:txBody>
      </p:sp>
      <p:sp>
        <p:nvSpPr>
          <p:cNvPr id="1048770" name="TextBox 3"/>
          <p:cNvSpPr txBox="1"/>
          <p:nvPr/>
        </p:nvSpPr>
        <p:spPr>
          <a:xfrm>
            <a:off x="267809" y="1126582"/>
            <a:ext cx="11656382" cy="304698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&lt;h2&gt;What Can JavaScript Do?&lt;/h2&gt;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&lt;p&gt;JavaScript can change HTML attribute values.&lt;/p&gt;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&lt;p&gt;In this case JavaScript changes the value of the </a:t>
            </a:r>
            <a:r>
              <a:rPr dirty="0" sz="1200" lang="en-IN" err="1">
                <a:latin typeface="Consolas" panose="020B0609020204030204" pitchFamily="49" charset="0"/>
              </a:rPr>
              <a:t>src</a:t>
            </a:r>
            <a:r>
              <a:rPr dirty="0" sz="1200" lang="en-IN">
                <a:latin typeface="Consolas" panose="020B0609020204030204" pitchFamily="49" charset="0"/>
              </a:rPr>
              <a:t> (source) attribute of an image.&lt;/p&gt;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&lt;button onclick=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('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myImage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').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='pic_bulbon.gif'"</a:t>
            </a:r>
            <a:r>
              <a:rPr dirty="0" sz="1200" lang="en-IN">
                <a:latin typeface="Consolas" panose="020B0609020204030204" pitchFamily="49" charset="0"/>
              </a:rPr>
              <a:t>&gt;Turn on the light&lt;/button&gt;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</a:t>
            </a:r>
            <a:r>
              <a:rPr dirty="0" sz="1200" lang="en-IN" err="1">
                <a:latin typeface="Consolas" panose="020B0609020204030204" pitchFamily="49" charset="0"/>
              </a:rPr>
              <a:t>img</a:t>
            </a:r>
            <a:r>
              <a:rPr dirty="0" sz="1200" lang="en-IN">
                <a:latin typeface="Consolas" panose="020B0609020204030204" pitchFamily="49" charset="0"/>
              </a:rPr>
              <a:t> </a:t>
            </a:r>
            <a:r>
              <a:rPr b="1" dirty="0" sz="1200" lang="en-IN">
                <a:solidFill>
                  <a:schemeClr val="accent5"/>
                </a:solidFill>
                <a:latin typeface="Consolas" panose="020B0609020204030204" pitchFamily="49" charset="0"/>
              </a:rPr>
              <a:t>id="</a:t>
            </a:r>
            <a:r>
              <a:rPr b="1" dirty="0" sz="1200" lang="en-IN" err="1">
                <a:solidFill>
                  <a:schemeClr val="accent5"/>
                </a:solidFill>
                <a:latin typeface="Consolas" panose="020B0609020204030204" pitchFamily="49" charset="0"/>
              </a:rPr>
              <a:t>myImage</a:t>
            </a:r>
            <a:r>
              <a:rPr b="1" dirty="0" sz="1200" lang="en-IN">
                <a:solidFill>
                  <a:schemeClr val="accent5"/>
                </a:solidFill>
                <a:latin typeface="Consolas" panose="020B0609020204030204" pitchFamily="49" charset="0"/>
              </a:rPr>
              <a:t>" </a:t>
            </a:r>
            <a:r>
              <a:rPr dirty="0" sz="1200" lang="en-IN" err="1">
                <a:latin typeface="Consolas" panose="020B0609020204030204" pitchFamily="49" charset="0"/>
              </a:rPr>
              <a:t>src</a:t>
            </a:r>
            <a:r>
              <a:rPr dirty="0" sz="1200" lang="en-IN">
                <a:latin typeface="Consolas" panose="020B0609020204030204" pitchFamily="49" charset="0"/>
              </a:rPr>
              <a:t>="pic_bulboff.gif" style="width:100px"&gt;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&lt;button onclick=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('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myImage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').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='pic_bulboff.gif'"</a:t>
            </a:r>
            <a:r>
              <a:rPr dirty="0" sz="1200" lang="en-IN">
                <a:latin typeface="Consolas" panose="020B0609020204030204" pitchFamily="49" charset="0"/>
              </a:rPr>
              <a:t>&gt;Turn off the light&lt;/button&gt;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188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72" r="12694" b="31963"/>
          <a:stretch>
            <a:fillRect/>
          </a:stretch>
        </p:blipFill>
        <p:spPr>
          <a:xfrm>
            <a:off x="267809" y="4173570"/>
            <a:ext cx="4022165" cy="2587504"/>
          </a:xfrm>
          <a:prstGeom prst="rect"/>
        </p:spPr>
      </p:pic>
      <p:pic>
        <p:nvPicPr>
          <p:cNvPr id="2097189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631" r="13641" b="32816"/>
          <a:stretch>
            <a:fillRect/>
          </a:stretch>
        </p:blipFill>
        <p:spPr>
          <a:xfrm>
            <a:off x="7081421" y="4173570"/>
            <a:ext cx="4022165" cy="258567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</p:bgPr>
    </p:bg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72" name="Content Placeholder 2"/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  Change HTML Style (CSS)</a:t>
            </a:r>
          </a:p>
        </p:txBody>
      </p:sp>
      <p:sp>
        <p:nvSpPr>
          <p:cNvPr id="1048773" name="TextBox 3"/>
          <p:cNvSpPr txBox="1"/>
          <p:nvPr/>
        </p:nvSpPr>
        <p:spPr>
          <a:xfrm>
            <a:off x="328472" y="1724912"/>
            <a:ext cx="11656382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4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&lt;body&gt;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&lt;p </a:t>
            </a:r>
            <a:r>
              <a:rPr dirty="0" sz="1400" lang="en-IN">
                <a:solidFill>
                  <a:schemeClr val="accent5"/>
                </a:solidFill>
                <a:latin typeface="Consolas" panose="020B0609020204030204" pitchFamily="49" charset="0"/>
              </a:rPr>
              <a:t>id="demo"</a:t>
            </a:r>
            <a:r>
              <a:rPr dirty="0" sz="1400" lang="en-IN">
                <a:latin typeface="Consolas" panose="020B0609020204030204" pitchFamily="49" charset="0"/>
              </a:rPr>
              <a:t>&gt;JavaScript can change the style of an HTML element.&lt;/p&gt;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&lt;button type="button" onclick=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style.fontSize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='35px'"</a:t>
            </a:r>
            <a:r>
              <a:rPr dirty="0" sz="1400" lang="en-IN">
                <a:latin typeface="Consolas" panose="020B0609020204030204" pitchFamily="49" charset="0"/>
              </a:rPr>
              <a:t>&gt;Click Me!&lt;/button&gt;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2097190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152" r="5558" b="44207"/>
          <a:stretch>
            <a:fillRect/>
          </a:stretch>
        </p:blipFill>
        <p:spPr>
          <a:xfrm>
            <a:off x="328472" y="4632703"/>
            <a:ext cx="5418338" cy="2101364"/>
          </a:xfrm>
          <a:prstGeom prst="rect"/>
        </p:spPr>
      </p:pic>
      <p:pic>
        <p:nvPicPr>
          <p:cNvPr id="2097191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652" r="4545" b="45761"/>
          <a:stretch>
            <a:fillRect/>
          </a:stretch>
        </p:blipFill>
        <p:spPr>
          <a:xfrm>
            <a:off x="6442969" y="4632703"/>
            <a:ext cx="5541885" cy="2029056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</p:bgPr>
    </p:bg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04769" cy="771217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75" name="Content Placeholder 2"/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  Hide HTML Elements</a:t>
            </a:r>
          </a:p>
        </p:txBody>
      </p:sp>
      <p:sp>
        <p:nvSpPr>
          <p:cNvPr id="1048776" name="TextBox 3"/>
          <p:cNvSpPr txBox="1"/>
          <p:nvPr/>
        </p:nvSpPr>
        <p:spPr>
          <a:xfrm>
            <a:off x="328472" y="1724912"/>
            <a:ext cx="11656382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4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&lt;body&gt;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&lt;p </a:t>
            </a:r>
            <a:r>
              <a:rPr dirty="0" sz="1400" lang="en-IN">
                <a:solidFill>
                  <a:schemeClr val="accent5"/>
                </a:solidFill>
                <a:latin typeface="Consolas" panose="020B0609020204030204" pitchFamily="49" charset="0"/>
              </a:rPr>
              <a:t>id="demo"</a:t>
            </a:r>
            <a:r>
              <a:rPr dirty="0" sz="1400" lang="en-IN">
                <a:latin typeface="Consolas" panose="020B0609020204030204" pitchFamily="49" charset="0"/>
              </a:rPr>
              <a:t>&gt;JavaScript can hide HTML elements.&lt;/p&gt;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&lt;button type="button" onclick=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style.display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='none'"</a:t>
            </a:r>
            <a:r>
              <a:rPr dirty="0" sz="1400" lang="en-IN">
                <a:latin typeface="Consolas" panose="020B0609020204030204" pitchFamily="49" charset="0"/>
              </a:rPr>
              <a:t>&gt;Click Me!&lt;/button&gt;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2097192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152" r="7670" b="50000"/>
          <a:stretch>
            <a:fillRect/>
          </a:stretch>
        </p:blipFill>
        <p:spPr>
          <a:xfrm>
            <a:off x="328472" y="4858730"/>
            <a:ext cx="5160885" cy="1704088"/>
          </a:xfrm>
          <a:prstGeom prst="rect"/>
        </p:spPr>
      </p:pic>
      <p:pic>
        <p:nvPicPr>
          <p:cNvPr id="2097193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152" r="8981" b="51456"/>
          <a:stretch>
            <a:fillRect/>
          </a:stretch>
        </p:blipFill>
        <p:spPr>
          <a:xfrm>
            <a:off x="6983767" y="4858730"/>
            <a:ext cx="5001087" cy="1604214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</p:bgPr>
    </p:bg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04769" cy="771217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78" name="Content Placeholder 2"/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  Show HTML Elements</a:t>
            </a:r>
          </a:p>
        </p:txBody>
      </p:sp>
      <p:sp>
        <p:nvSpPr>
          <p:cNvPr id="1048779" name="TextBox 3"/>
          <p:cNvSpPr txBox="1"/>
          <p:nvPr/>
        </p:nvSpPr>
        <p:spPr>
          <a:xfrm>
            <a:off x="267809" y="1443264"/>
            <a:ext cx="11656382" cy="3108543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4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&lt;body&gt;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&lt;p&gt;JavaScript can show hidden HTML elements.&lt;/p&gt;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&lt;p </a:t>
            </a:r>
            <a:r>
              <a:rPr dirty="0" sz="1400" lang="en-IN">
                <a:solidFill>
                  <a:schemeClr val="accent5"/>
                </a:solidFill>
                <a:latin typeface="Consolas" panose="020B0609020204030204" pitchFamily="49" charset="0"/>
              </a:rPr>
              <a:t>id="demo" style="</a:t>
            </a:r>
            <a:r>
              <a:rPr dirty="0" sz="1400" lang="en-IN" err="1">
                <a:solidFill>
                  <a:schemeClr val="accent5"/>
                </a:solidFill>
                <a:latin typeface="Consolas" panose="020B0609020204030204" pitchFamily="49" charset="0"/>
              </a:rPr>
              <a:t>display:none</a:t>
            </a:r>
            <a:r>
              <a:rPr dirty="0" sz="1400" lang="en-IN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dirty="0" sz="1400" lang="en-IN">
                <a:latin typeface="Consolas" panose="020B0609020204030204" pitchFamily="49" charset="0"/>
              </a:rPr>
              <a:t>&gt;Hello JavaScript!&lt;/p&gt;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&lt;button type="button" onclick=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style.display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='block'"</a:t>
            </a:r>
            <a:r>
              <a:rPr dirty="0" sz="1400" lang="en-IN">
                <a:latin typeface="Consolas" panose="020B0609020204030204" pitchFamily="49" charset="0"/>
              </a:rPr>
              <a:t>&gt;Click Me!&lt;/button&gt;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2097194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6271" r="8908" b="44725"/>
          <a:stretch>
            <a:fillRect/>
          </a:stretch>
        </p:blipFill>
        <p:spPr>
          <a:xfrm>
            <a:off x="267809" y="4731329"/>
            <a:ext cx="5009965" cy="1989067"/>
          </a:xfrm>
          <a:prstGeom prst="rect"/>
        </p:spPr>
      </p:pic>
      <p:pic>
        <p:nvPicPr>
          <p:cNvPr id="2097195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6271" r="7743" b="47832"/>
          <a:stretch>
            <a:fillRect/>
          </a:stretch>
        </p:blipFill>
        <p:spPr>
          <a:xfrm>
            <a:off x="6772183" y="4731329"/>
            <a:ext cx="5152008" cy="1776003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81" name="TextBox 3"/>
          <p:cNvSpPr txBox="1"/>
          <p:nvPr/>
        </p:nvSpPr>
        <p:spPr>
          <a:xfrm>
            <a:off x="267810" y="1443264"/>
            <a:ext cx="6372688" cy="289310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3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&lt;body&gt;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&lt;h2&gt;JavaScript in Body&lt;/h2&gt;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 id="demo"&gt;&lt;/p&gt;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= "My First JavaScript";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8782" name="TextBox 4"/>
          <p:cNvSpPr txBox="1"/>
          <p:nvPr/>
        </p:nvSpPr>
        <p:spPr>
          <a:xfrm>
            <a:off x="6977848" y="1150107"/>
            <a:ext cx="5095783" cy="378885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The &lt;script&gt; Tag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In HTML, JavaScript code is inserted between &lt;script&gt; and &lt;/script&gt; tags.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We can place any number of scripts in an HTML document.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Scripts can be placed in the &lt;body&gt;, or in the &lt;head&gt; section of an HTML page, or in both.</a:t>
            </a:r>
          </a:p>
          <a:p>
            <a:pPr>
              <a:lnSpc>
                <a:spcPct val="150000"/>
              </a:lnSpc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97196" name="Picture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277" r="20391" b="47084"/>
          <a:stretch>
            <a:fillRect/>
          </a:stretch>
        </p:blipFill>
        <p:spPr>
          <a:xfrm>
            <a:off x="1788111" y="4765848"/>
            <a:ext cx="3609975" cy="1895474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8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84" name="TextBox 3"/>
          <p:cNvSpPr txBox="1"/>
          <p:nvPr/>
        </p:nvSpPr>
        <p:spPr>
          <a:xfrm>
            <a:off x="213805" y="967895"/>
            <a:ext cx="6372688" cy="4293483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3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&lt;head&gt;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b="1" dirty="0" sz="13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&lt;/head&gt;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&lt;body&gt;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&lt;h2&gt;JavaScript in Head&lt;/h2&gt;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 id="demo"&gt;A Paragraph.&lt;/p&gt;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&lt;button type="button" onclick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dirty="0" sz="13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dirty="0" sz="1300" lang="en-IN">
                <a:latin typeface="Consolas" panose="020B0609020204030204" pitchFamily="49" charset="0"/>
              </a:rPr>
              <a:t>&gt;Try it&lt;/button&gt;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8785" name="TextBox 4"/>
          <p:cNvSpPr txBox="1"/>
          <p:nvPr/>
        </p:nvSpPr>
        <p:spPr>
          <a:xfrm>
            <a:off x="6977848" y="1150107"/>
            <a:ext cx="5095783" cy="378885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>
              <a:lnSpc>
                <a:spcPct val="150000"/>
              </a:lnSpc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b="1" dirty="0" lang="en-US">
                <a:solidFill>
                  <a:schemeClr val="accent6">
                    <a:lumMod val="75000"/>
                  </a:schemeClr>
                </a:solidFill>
              </a:rPr>
              <a:t>Script is written in the head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97197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502" r="26748" b="55857"/>
          <a:stretch>
            <a:fillRect/>
          </a:stretch>
        </p:blipFill>
        <p:spPr>
          <a:xfrm>
            <a:off x="241177" y="5393402"/>
            <a:ext cx="2834936" cy="1278385"/>
          </a:xfrm>
          <a:prstGeom prst="rect"/>
        </p:spPr>
      </p:pic>
      <p:pic>
        <p:nvPicPr>
          <p:cNvPr id="2097198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202" t="25281" r="27055" b="56511"/>
          <a:stretch>
            <a:fillRect/>
          </a:stretch>
        </p:blipFill>
        <p:spPr>
          <a:xfrm>
            <a:off x="3813701" y="5423116"/>
            <a:ext cx="2772792" cy="124867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7"/>
                                        <p:tgtEl>
                                          <p:spTgt spid="10487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8"/>
                                        <p:tgtEl>
                                          <p:spTgt spid="10487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487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10487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9"/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0"/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5"/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6"/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8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87" name="TextBox 3"/>
          <p:cNvSpPr txBox="1"/>
          <p:nvPr/>
        </p:nvSpPr>
        <p:spPr>
          <a:xfrm>
            <a:off x="213805" y="967895"/>
            <a:ext cx="6372688" cy="3693319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3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&lt;body&gt;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&lt;h2&gt;JavaScript in Body&lt;/h2&gt;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 id="demo"&gt;A Paragraph.&lt;/p&gt;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&lt;button type="button" onclick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="</a:t>
            </a:r>
            <a:r>
              <a:rPr dirty="0" sz="13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dirty="0" sz="1300" lang="en-IN">
                <a:latin typeface="Consolas" panose="020B0609020204030204" pitchFamily="49" charset="0"/>
              </a:rPr>
              <a:t>&gt;Try it&lt;/button&gt;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= "Paragraph changed.";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8788" name="TextBox 4"/>
          <p:cNvSpPr txBox="1"/>
          <p:nvPr/>
        </p:nvSpPr>
        <p:spPr>
          <a:xfrm>
            <a:off x="6977848" y="1150107"/>
            <a:ext cx="5095783" cy="378885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A JavaScript function 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It is a block of JavaScript code, that can be executed when "called" for.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Example: a function can be called when an event occurs, like when the user clicks a button.</a:t>
            </a:r>
          </a:p>
          <a:p>
            <a:pPr lvl="1">
              <a:lnSpc>
                <a:spcPct val="150000"/>
              </a:lnSpc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b="1" dirty="0" lang="en-US">
                <a:solidFill>
                  <a:schemeClr val="accent6">
                    <a:lumMod val="75000"/>
                  </a:schemeClr>
                </a:solidFill>
              </a:rPr>
              <a:t>Script is written in the body</a:t>
            </a: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97199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20267" b="53528"/>
          <a:stretch>
            <a:fillRect/>
          </a:stretch>
        </p:blipFill>
        <p:spPr>
          <a:xfrm>
            <a:off x="213805" y="5213351"/>
            <a:ext cx="3625049" cy="1447971"/>
          </a:xfrm>
          <a:prstGeom prst="rect"/>
        </p:spPr>
      </p:pic>
      <p:pic>
        <p:nvPicPr>
          <p:cNvPr id="2097200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359" r="23617" b="52233"/>
          <a:stretch>
            <a:fillRect/>
          </a:stretch>
        </p:blipFill>
        <p:spPr>
          <a:xfrm>
            <a:off x="4845728" y="5168962"/>
            <a:ext cx="3216676" cy="153674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90" name="TextBox 3"/>
          <p:cNvSpPr txBox="1"/>
          <p:nvPr/>
        </p:nvSpPr>
        <p:spPr>
          <a:xfrm>
            <a:off x="213805" y="967895"/>
            <a:ext cx="6372688" cy="349326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3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&lt;body&gt;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&lt;h2&gt;External JavaScript&lt;/h2&gt;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 id="demo"&gt;A Paragraph.&lt;/p&gt;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&lt;button type="button" onclick=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3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myFunction</a:t>
            </a:r>
            <a:r>
              <a:rPr dirty="0" sz="1300" lang="en-IN">
                <a:solidFill>
                  <a:srgbClr val="FF0000"/>
                </a:solidFill>
                <a:latin typeface="Consolas" panose="020B0609020204030204" pitchFamily="49" charset="0"/>
              </a:rPr>
              <a:t>()"</a:t>
            </a:r>
            <a:r>
              <a:rPr dirty="0" sz="1300" lang="en-IN">
                <a:latin typeface="Consolas" panose="020B0609020204030204" pitchFamily="49" charset="0"/>
              </a:rPr>
              <a:t>&gt;Try it&lt;/button&gt;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&lt;p&gt;This example links to "myScript.js".&lt;/p&gt;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&lt;p&gt;(</a:t>
            </a:r>
            <a:r>
              <a:rPr dirty="0" sz="1300" lang="en-IN" err="1">
                <a:latin typeface="Consolas" panose="020B0609020204030204" pitchFamily="49" charset="0"/>
              </a:rPr>
              <a:t>myFunction</a:t>
            </a:r>
            <a:r>
              <a:rPr dirty="0" sz="1300" lang="en-IN">
                <a:latin typeface="Consolas" panose="020B0609020204030204" pitchFamily="49" charset="0"/>
              </a:rPr>
              <a:t> is stored in "myScript.js")&lt;/p&gt;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 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src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="myScript.js"&gt;&lt;/script&gt;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8791" name="TextBox 4"/>
          <p:cNvSpPr txBox="1"/>
          <p:nvPr/>
        </p:nvSpPr>
        <p:spPr>
          <a:xfrm>
            <a:off x="6818051" y="280621"/>
            <a:ext cx="5095783" cy="4532266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b="1" dirty="0" lang="en-US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Scripts can also be placed in external files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External scripts are practical when the same code is used in many different web pages.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JavaScript files have the file extension .</a:t>
            </a:r>
            <a:r>
              <a:rPr dirty="0" sz="1600" lang="en-US" err="1">
                <a:solidFill>
                  <a:schemeClr val="accent6">
                    <a:lumMod val="50000"/>
                  </a:schemeClr>
                </a:solidFill>
              </a:rPr>
              <a:t>js</a:t>
            </a: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To use an external script, put the name of the script file in the </a:t>
            </a:r>
            <a:r>
              <a:rPr dirty="0" sz="1600" lang="en-US" err="1">
                <a:solidFill>
                  <a:schemeClr val="accent6">
                    <a:lumMod val="50000"/>
                  </a:schemeClr>
                </a:solidFill>
              </a:rPr>
              <a:t>src</a:t>
            </a: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 (source) attribute of a &lt;script&gt; tag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You can place an external script reference in &lt;head&gt; or &lt;body&gt; as you like.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The script will behave as if it was located exactly where the &lt;script&gt; tag is located.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6">
                    <a:lumMod val="50000"/>
                  </a:schemeClr>
                </a:solidFill>
              </a:rPr>
              <a:t>External scripts cannot contain &lt;script&gt; tags.</a:t>
            </a:r>
          </a:p>
        </p:txBody>
      </p:sp>
      <p:sp>
        <p:nvSpPr>
          <p:cNvPr id="1048792" name="TextBox 7"/>
          <p:cNvSpPr txBox="1"/>
          <p:nvPr/>
        </p:nvSpPr>
        <p:spPr>
          <a:xfrm>
            <a:off x="213805" y="4812887"/>
            <a:ext cx="6372688" cy="107721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b="0" dirty="0" sz="12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2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myFunction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dirty="0" sz="1200" lang="en-IN"/>
            </a:b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b="0" dirty="0" sz="12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b="0" dirty="0" sz="12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b="0" dirty="0" sz="12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b="0" dirty="0" sz="12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"Paragraph changed."</a:t>
            </a: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dirty="0" sz="1200" lang="en-IN"/>
            </a:br>
            <a:r>
              <a:rPr b="0" dirty="0" sz="12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dirty="0" sz="1200" lang="en-IN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ctr"/>
            <a:r>
              <a:rPr b="1" dirty="0" sz="1600" lang="en-IN">
                <a:solidFill>
                  <a:srgbClr val="C00000"/>
                </a:solidFill>
                <a:latin typeface="Consolas" panose="020B0609020204030204" pitchFamily="49" charset="0"/>
              </a:rPr>
              <a:t>myScript.js</a:t>
            </a:r>
          </a:p>
        </p:txBody>
      </p:sp>
      <p:pic>
        <p:nvPicPr>
          <p:cNvPr id="2097201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3935" r="26893" b="46408"/>
          <a:stretch>
            <a:fillRect/>
          </a:stretch>
        </p:blipFill>
        <p:spPr>
          <a:xfrm>
            <a:off x="6986726" y="4812887"/>
            <a:ext cx="2817181" cy="2033898"/>
          </a:xfrm>
          <a:prstGeom prst="rect"/>
        </p:spPr>
      </p:pic>
      <p:pic>
        <p:nvPicPr>
          <p:cNvPr id="2097202" name="Picture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359" r="30971" b="47961"/>
          <a:stretch>
            <a:fillRect/>
          </a:stretch>
        </p:blipFill>
        <p:spPr>
          <a:xfrm>
            <a:off x="9871969" y="4812887"/>
            <a:ext cx="2320031" cy="182971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7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7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id="6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67"/>
                                        <p:tgtEl>
                                          <p:spTgt spid="2097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9"/>
                                        <p:tgtEl>
                                          <p:spTgt spid="2097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1" grpId="0" build="p"/>
      <p:bldP spid="104879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94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External JavaScript</a:t>
            </a:r>
            <a:endParaRPr dirty="0" sz="24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Placing scripts in external files has some advantages: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It separates HTML and code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It makes HTML and JavaScript easier to read and maintain</a:t>
            </a:r>
          </a:p>
          <a:p>
            <a:pPr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Cached JavaScript files can speed up page loads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To add several script files to one page  - use several script tags: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6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6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="myScript1.js"&gt;&lt;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600" lang="en-IN"/>
            </a:b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6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6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="myScript2.js"&gt;&lt;</a:t>
            </a:r>
            <a:r>
              <a:rPr b="0" dirty="0" sz="16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6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1"/>
          <p:cNvSpPr>
            <a:spLocks noGrp="1"/>
          </p:cNvSpPr>
          <p:nvPr>
            <p:ph type="title"/>
          </p:nvPr>
        </p:nvSpPr>
        <p:spPr>
          <a:xfrm>
            <a:off x="412071" y="160057"/>
            <a:ext cx="6015361" cy="709955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01" name="Content Placeholder 2"/>
          <p:cNvSpPr>
            <a:spLocks noGrp="1"/>
          </p:cNvSpPr>
          <p:nvPr>
            <p:ph idx="1"/>
          </p:nvPr>
        </p:nvSpPr>
        <p:spPr>
          <a:xfrm>
            <a:off x="7874493" y="454981"/>
            <a:ext cx="3719003" cy="574675"/>
          </a:xfrm>
        </p:spPr>
        <p:txBody>
          <a:bodyPr>
            <a:normAutofit fontScale="85000" lnSpcReduction="10000"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  Change HTML Attribute Values</a:t>
            </a:r>
          </a:p>
        </p:txBody>
      </p:sp>
      <p:sp>
        <p:nvSpPr>
          <p:cNvPr id="1048602" name="TextBox 3"/>
          <p:cNvSpPr txBox="1"/>
          <p:nvPr/>
        </p:nvSpPr>
        <p:spPr>
          <a:xfrm>
            <a:off x="267809" y="1126582"/>
            <a:ext cx="11656382" cy="3046988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&lt;h2&gt;What Can JavaScript Do?&lt;/h2&gt;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&lt;p&gt;JavaScript can change HTML attribute values.&lt;/p&gt;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&lt;p&gt;In this case JavaScript changes the value of the </a:t>
            </a:r>
            <a:r>
              <a:rPr dirty="0" sz="1200" lang="en-IN" err="1">
                <a:latin typeface="Consolas" panose="020B0609020204030204" pitchFamily="49" charset="0"/>
              </a:rPr>
              <a:t>src</a:t>
            </a:r>
            <a:r>
              <a:rPr dirty="0" sz="1200" lang="en-IN">
                <a:latin typeface="Consolas" panose="020B0609020204030204" pitchFamily="49" charset="0"/>
              </a:rPr>
              <a:t> (source) attribute of an image.&lt;/p&gt;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&lt;button onclick=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('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myImage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').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='pic_bulbon.gif'"</a:t>
            </a:r>
            <a:r>
              <a:rPr dirty="0" sz="1200" lang="en-IN">
                <a:latin typeface="Consolas" panose="020B0609020204030204" pitchFamily="49" charset="0"/>
              </a:rPr>
              <a:t>&gt;Turn on the light&lt;/button&gt;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</a:t>
            </a:r>
            <a:r>
              <a:rPr dirty="0" sz="1200" lang="en-IN" err="1">
                <a:latin typeface="Consolas" panose="020B0609020204030204" pitchFamily="49" charset="0"/>
              </a:rPr>
              <a:t>img</a:t>
            </a:r>
            <a:r>
              <a:rPr dirty="0" sz="1200" lang="en-IN">
                <a:latin typeface="Consolas" panose="020B0609020204030204" pitchFamily="49" charset="0"/>
              </a:rPr>
              <a:t> </a:t>
            </a:r>
            <a:r>
              <a:rPr b="1" dirty="0" sz="1200" lang="en-IN">
                <a:solidFill>
                  <a:schemeClr val="accent5"/>
                </a:solidFill>
                <a:latin typeface="Consolas" panose="020B0609020204030204" pitchFamily="49" charset="0"/>
              </a:rPr>
              <a:t>id="</a:t>
            </a:r>
            <a:r>
              <a:rPr b="1" dirty="0" sz="1200" lang="en-IN" err="1">
                <a:solidFill>
                  <a:schemeClr val="accent5"/>
                </a:solidFill>
                <a:latin typeface="Consolas" panose="020B0609020204030204" pitchFamily="49" charset="0"/>
              </a:rPr>
              <a:t>myImage</a:t>
            </a:r>
            <a:r>
              <a:rPr b="1" dirty="0" sz="1200" lang="en-IN">
                <a:solidFill>
                  <a:schemeClr val="accent5"/>
                </a:solidFill>
                <a:latin typeface="Consolas" panose="020B0609020204030204" pitchFamily="49" charset="0"/>
              </a:rPr>
              <a:t>" </a:t>
            </a:r>
            <a:r>
              <a:rPr dirty="0" sz="1200" lang="en-IN" err="1">
                <a:latin typeface="Consolas" panose="020B0609020204030204" pitchFamily="49" charset="0"/>
              </a:rPr>
              <a:t>src</a:t>
            </a:r>
            <a:r>
              <a:rPr dirty="0" sz="1200" lang="en-IN">
                <a:latin typeface="Consolas" panose="020B0609020204030204" pitchFamily="49" charset="0"/>
              </a:rPr>
              <a:t>="pic_bulboff.gif" style="width:100px"&gt;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&lt;button onclick=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('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myImage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').</a:t>
            </a:r>
            <a:r>
              <a:rPr dirty="0" sz="1200" lang="en-IN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dirty="0" sz="1200" lang="en-IN">
                <a:solidFill>
                  <a:srgbClr val="FF0000"/>
                </a:solidFill>
                <a:latin typeface="Consolas" panose="020B0609020204030204" pitchFamily="49" charset="0"/>
              </a:rPr>
              <a:t>='pic_bulboff.gif'"</a:t>
            </a:r>
            <a:r>
              <a:rPr dirty="0" sz="1200" lang="en-IN">
                <a:latin typeface="Consolas" panose="020B0609020204030204" pitchFamily="49" charset="0"/>
              </a:rPr>
              <a:t>&gt;Turn off the light&lt;/button&gt;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154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72" r="12694" b="31963"/>
          <a:stretch>
            <a:fillRect/>
          </a:stretch>
        </p:blipFill>
        <p:spPr>
          <a:xfrm>
            <a:off x="267809" y="4173570"/>
            <a:ext cx="4022165" cy="2587504"/>
          </a:xfrm>
          <a:prstGeom prst="rect"/>
        </p:spPr>
      </p:pic>
      <p:pic>
        <p:nvPicPr>
          <p:cNvPr id="2097155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631" r="13641" b="32816"/>
          <a:stretch>
            <a:fillRect/>
          </a:stretch>
        </p:blipFill>
        <p:spPr>
          <a:xfrm>
            <a:off x="7081421" y="4173570"/>
            <a:ext cx="4022165" cy="258567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Where to write JavaScript code?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96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External References</a:t>
            </a:r>
            <a:endParaRPr dirty="0" sz="24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An external script can be referenced in 3 different ways: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With a full URL (a full web address)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4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="https://www.w3schools.com/js/myScript.js"&gt;&lt;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With a file path (like /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js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/)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4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="/</a:t>
            </a:r>
            <a:r>
              <a:rPr b="0" dirty="0" sz="1400" i="0" lang="en-IN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/myScript.js"&gt;&lt;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Without any path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400" i="0" lang="en-IN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="myScript.js"&gt;&lt;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48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1048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9"/>
                                        <p:tgtEl>
                                          <p:spTgt spid="1048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0"/>
                                        <p:tgtEl>
                                          <p:spTgt spid="1048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048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4"/>
                                        <p:tgtEl>
                                          <p:spTgt spid="1048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048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0"/>
                                        <p:tgtEl>
                                          <p:spTgt spid="1048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Output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798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JavaScript can "display" data in different ways: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an HTML element, using 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innerHTML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the HTML output using 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document.write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an alert box, using </a:t>
            </a:r>
            <a:r>
              <a:rPr dirty="0" sz="1800" lang="en-US" err="1">
                <a:solidFill>
                  <a:schemeClr val="accent1">
                    <a:lumMod val="50000"/>
                  </a:schemeClr>
                </a:solidFill>
              </a:rPr>
              <a:t>window.alert</a:t>
            </a: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().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Writing into the browser console, using console.log().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1048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2"/>
                                        <p:tgtEl>
                                          <p:spTgt spid="1048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7"/>
                                        <p:tgtEl>
                                          <p:spTgt spid="1048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22"/>
                                        <p:tgtEl>
                                          <p:spTgt spid="1048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5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27"/>
                                        <p:tgtEl>
                                          <p:spTgt spid="1048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800" name="TextBox 3"/>
          <p:cNvSpPr txBox="1"/>
          <p:nvPr/>
        </p:nvSpPr>
        <p:spPr>
          <a:xfrm>
            <a:off x="213805" y="967895"/>
            <a:ext cx="6372688" cy="3323987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id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="demo"&gt;&lt;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b="0" dirty="0" sz="14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8801" name="TextBox 4"/>
          <p:cNvSpPr txBox="1"/>
          <p:nvPr/>
        </p:nvSpPr>
        <p:spPr>
          <a:xfrm>
            <a:off x="6977848" y="1150107"/>
            <a:ext cx="5095783" cy="2542363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endParaRPr baseline="0" b="1" cap="none" dirty="0" sz="1800" i="0" kern="1200" kumimoji="0" lang="en-US" noProof="0" normalizeH="0" spc="0" strike="noStrike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l" defTabSz="914400" eaLnBrk="1" fontAlgn="auto" hangingPunct="1" indent="-285750" latinLnBrk="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an HTML element, JavaScript can use the </a:t>
            </a:r>
            <a:r>
              <a:rPr baseline="0" b="0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document.getElementById</a:t>
            </a: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(id) method.</a:t>
            </a:r>
          </a:p>
          <a:p>
            <a:pPr algn="l" defTabSz="914400" eaLnBrk="1" fontAlgn="auto" hangingPunct="1" indent="-285750" latinLnBrk="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id attribute defines the HTML element. The </a:t>
            </a:r>
            <a:r>
              <a:rPr baseline="0" b="0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innerHTML</a:t>
            </a:r>
            <a:r>
              <a:rPr baseline="0" b="0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property defines the HTML content:</a:t>
            </a:r>
          </a:p>
          <a:p>
            <a:pPr algn="l" defTabSz="914400" eaLnBrk="1" fontAlgn="auto" hangingPunct="1" indent="-285750" latinLnBrk="0" lvl="1" marL="7429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03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13786" b="46158"/>
          <a:stretch>
            <a:fillRect/>
          </a:stretch>
        </p:blipFill>
        <p:spPr>
          <a:xfrm>
            <a:off x="547456" y="4707964"/>
            <a:ext cx="4415161" cy="195335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8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8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803" name="TextBox 3"/>
          <p:cNvSpPr txBox="1"/>
          <p:nvPr/>
        </p:nvSpPr>
        <p:spPr>
          <a:xfrm>
            <a:off x="213805" y="967895"/>
            <a:ext cx="6372688" cy="289310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dirty="0" sz="1400" lang="en-IN" err="1">
                <a:solidFill>
                  <a:srgbClr val="000000"/>
                </a:solidFill>
                <a:latin typeface="Consolas" panose="020B0609020204030204" pitchFamily="49" charset="0"/>
              </a:rPr>
              <a:t>document.write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5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6</a:t>
            </a:r>
            <a: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dirty="0" sz="1400" lang="en-IN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IN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dirty="0" sz="1400" lang="en-IN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8804" name="TextBox 4"/>
          <p:cNvSpPr txBox="1"/>
          <p:nvPr/>
        </p:nvSpPr>
        <p:spPr>
          <a:xfrm>
            <a:off x="6977848" y="1150107"/>
            <a:ext cx="5095783" cy="2126864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04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b="44725"/>
          <a:stretch>
            <a:fillRect/>
          </a:stretch>
        </p:blipFill>
        <p:spPr>
          <a:xfrm>
            <a:off x="358066" y="4375780"/>
            <a:ext cx="6096000" cy="2051653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2097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7"/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806" name="TextBox 3"/>
          <p:cNvSpPr txBox="1"/>
          <p:nvPr/>
        </p:nvSpPr>
        <p:spPr>
          <a:xfrm>
            <a:off x="213805" y="967895"/>
            <a:ext cx="6372688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lvl="0"/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dirty="0" sz="1400" lang="en-US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US">
                <a:solidFill>
                  <a:srgbClr val="000000"/>
                </a:solidFill>
                <a:latin typeface="Consolas" panose="020B0609020204030204" pitchFamily="49" charset="0"/>
              </a:rPr>
              <a:t>My First Web Page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dirty="0" sz="1400" lang="en-US">
                <a:solidFill>
                  <a:srgbClr val="000000"/>
                </a:solidFill>
                <a:latin typeface="Consolas" panose="020B0609020204030204" pitchFamily="49" charset="0"/>
              </a:rPr>
              <a:t>My first paragraph.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button</a:t>
            </a:r>
            <a:r>
              <a:rPr dirty="0" sz="1400" lang="en-US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="button"</a:t>
            </a:r>
            <a:r>
              <a:rPr dirty="0" sz="1400" lang="en-US">
                <a:solidFill>
                  <a:srgbClr val="FF0000"/>
                </a:solidFill>
                <a:latin typeface="Consolas" panose="020B0609020204030204" pitchFamily="49" charset="0"/>
              </a:rPr>
              <a:t> onclick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dirty="0" sz="1400" lang="en-US" err="1">
                <a:solidFill>
                  <a:srgbClr val="0000CD"/>
                </a:solidFill>
                <a:latin typeface="Consolas" panose="020B0609020204030204" pitchFamily="49" charset="0"/>
              </a:rPr>
              <a:t>document.write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(5 + 6)"&gt;</a:t>
            </a:r>
            <a:r>
              <a:rPr dirty="0" sz="1400" lang="en-US">
                <a:solidFill>
                  <a:srgbClr val="000000"/>
                </a:solidFill>
                <a:latin typeface="Consolas" panose="020B0609020204030204" pitchFamily="49" charset="0"/>
              </a:rPr>
              <a:t>Try it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/button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dirty="0" sz="1400" lang="en-US"/>
            </a:b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dirty="0" sz="1400" lang="en-US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dirty="0" sz="1400" lang="en-US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8807" name="TextBox 4"/>
          <p:cNvSpPr txBox="1"/>
          <p:nvPr/>
        </p:nvSpPr>
        <p:spPr>
          <a:xfrm>
            <a:off x="6977848" y="1150107"/>
            <a:ext cx="5095783" cy="2126864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Document.write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For testing purposes, it is convenient to use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Using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document.write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after an HTML document is loaded, will delete all existing HTML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05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534" t="25359" r="14296" b="46843"/>
          <a:stretch>
            <a:fillRect/>
          </a:stretch>
        </p:blipFill>
        <p:spPr>
          <a:xfrm>
            <a:off x="310717" y="4242615"/>
            <a:ext cx="4287915" cy="1906439"/>
          </a:xfrm>
          <a:prstGeom prst="rect"/>
        </p:spPr>
      </p:pic>
      <p:pic>
        <p:nvPicPr>
          <p:cNvPr id="2097206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377" r="30971" b="53199"/>
          <a:stretch>
            <a:fillRect/>
          </a:stretch>
        </p:blipFill>
        <p:spPr>
          <a:xfrm>
            <a:off x="5643239" y="4242615"/>
            <a:ext cx="2320031" cy="153785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8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8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809" name="TextBox 3"/>
          <p:cNvSpPr txBox="1"/>
          <p:nvPr/>
        </p:nvSpPr>
        <p:spPr>
          <a:xfrm>
            <a:off x="213805" y="967895"/>
            <a:ext cx="6372688" cy="289310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Web Page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paragraph.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window.alert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b="0" dirty="0" sz="1400" i="0" lang="en-IN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b="0" dirty="0" sz="1400" i="0" lang="en-IN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dirty="0" sz="1400" lang="en-IN"/>
            </a:b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b="0" dirty="0" sz="1400" i="0" lang="en-IN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baseline="0" b="0" cap="none" dirty="0" sz="13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048810" name="TextBox 4"/>
          <p:cNvSpPr txBox="1"/>
          <p:nvPr/>
        </p:nvSpPr>
        <p:spPr>
          <a:xfrm>
            <a:off x="6977848" y="1150107"/>
            <a:ext cx="5095783" cy="4204356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err="1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windows.a</a:t>
            </a:r>
            <a:r>
              <a:rPr b="1" dirty="0" lang="en-US" err="1">
                <a:solidFill>
                  <a:srgbClr val="C00000"/>
                </a:solidFill>
                <a:latin typeface="Calibri" panose="020F0502020204030204"/>
              </a:rPr>
              <a:t>lert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baseline="0" b="1" cap="none" dirty="0" sz="1800" i="0" kern="1200" kumimoji="0" lang="en-US" noProof="0" normalizeH="0" spc="0" strike="noStrike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We can use an alert box to display data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We can skip the window keyword.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In JavaScript, the window object is the global scope object, 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It means that variables, properties, and methods by default belong to the window object. 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This also means that specifying the window keyword is optional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l" defTabSz="914400" eaLnBrk="1" fontAlgn="auto" hangingPunct="1" indent="-285750" latinLnBrk="0" lvl="1" marL="7429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07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5242" t="7638" r="29806" b="60000"/>
          <a:stretch>
            <a:fillRect/>
          </a:stretch>
        </p:blipFill>
        <p:spPr>
          <a:xfrm>
            <a:off x="736846" y="4244754"/>
            <a:ext cx="4261282" cy="221941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8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8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0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812" name="TextBox 3"/>
          <p:cNvSpPr txBox="1"/>
          <p:nvPr/>
        </p:nvSpPr>
        <p:spPr>
          <a:xfrm>
            <a:off x="213805" y="967895"/>
            <a:ext cx="6372688" cy="353943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&lt;h2&gt;Activate Debugging&lt;/h2&gt;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&lt;p&gt;F12 on your keyboard will activate debugging.&lt;/p&gt;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select "Console" in the debugger menu.&lt;/p&gt;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&lt;p&gt;Then click Run again.&lt;/p&gt;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console.log(5 + 6);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IN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IN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8813" name="TextBox 4"/>
          <p:cNvSpPr txBox="1"/>
          <p:nvPr/>
        </p:nvSpPr>
        <p:spPr>
          <a:xfrm>
            <a:off x="6977848" y="1150107"/>
            <a:ext cx="5095783" cy="1711366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Console.log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()</a:t>
            </a:r>
            <a:endParaRPr baseline="0" b="1" cap="none" dirty="0" sz="1800" i="0" kern="1200" kumimoji="0" lang="en-US" noProof="0" normalizeH="0" spc="0" strike="noStrike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For debugging purposes, we can call the console.log() method in the browser to display data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08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32184" t="8026" b="55858"/>
          <a:stretch>
            <a:fillRect/>
          </a:stretch>
        </p:blipFill>
        <p:spPr>
          <a:xfrm>
            <a:off x="3710125" y="4184453"/>
            <a:ext cx="8268070" cy="247686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815" name="TextBox 3"/>
          <p:cNvSpPr txBox="1"/>
          <p:nvPr/>
        </p:nvSpPr>
        <p:spPr>
          <a:xfrm>
            <a:off x="213805" y="967895"/>
            <a:ext cx="6372688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8816" name="TextBox 4"/>
          <p:cNvSpPr txBox="1"/>
          <p:nvPr/>
        </p:nvSpPr>
        <p:spPr>
          <a:xfrm>
            <a:off x="6977848" y="1150107"/>
            <a:ext cx="5095783" cy="3373359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09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25655" b="46843"/>
          <a:stretch>
            <a:fillRect/>
          </a:stretch>
        </p:blipFill>
        <p:spPr>
          <a:xfrm>
            <a:off x="345119" y="4082817"/>
            <a:ext cx="2968101" cy="190643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6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Output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818" name="TextBox 3"/>
          <p:cNvSpPr txBox="1"/>
          <p:nvPr/>
        </p:nvSpPr>
        <p:spPr>
          <a:xfrm>
            <a:off x="213805" y="967895"/>
            <a:ext cx="6372688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&lt;h2&gt;The 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 Method&lt;/h2&gt;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&lt;p&gt;Click the button to print the current page.&lt;/p&gt;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&lt;button onclick="</a:t>
            </a:r>
            <a:r>
              <a:rPr b="0" dirty="0" sz="1400" i="0" lang="en-US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window.print</a:t>
            </a: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()"&gt;Print this page&lt;/button&gt;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="0" dirty="0" sz="14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1048819" name="TextBox 4"/>
          <p:cNvSpPr txBox="1"/>
          <p:nvPr/>
        </p:nvSpPr>
        <p:spPr>
          <a:xfrm>
            <a:off x="6977848" y="1150107"/>
            <a:ext cx="5095783" cy="3373359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windows.</a:t>
            </a:r>
            <a:r>
              <a:rPr b="1" dirty="0" lang="en-US">
                <a:solidFill>
                  <a:srgbClr val="C00000"/>
                </a:solidFill>
                <a:latin typeface="Calibri" panose="020F0502020204030204"/>
              </a:rPr>
              <a:t>print</a:t>
            </a:r>
            <a:r>
              <a:rPr baseline="0" b="1" cap="none" dirty="0" sz="1800" i="0" kern="1200" kumimoji="0" lang="en-US" noProof="0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JavaScript does not have any print object or print methods.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You cannot access output devices from JavaScript.</a:t>
            </a:r>
          </a:p>
          <a:p>
            <a:pPr indent="-285750" lvl="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The only exception is that you can call the </a:t>
            </a:r>
            <a:r>
              <a:rPr dirty="0" lang="en-US" err="1">
                <a:solidFill>
                  <a:srgbClr val="70AD47">
                    <a:lumMod val="50000"/>
                  </a:srgbClr>
                </a:solidFill>
              </a:rPr>
              <a:t>window.print</a:t>
            </a:r>
            <a:r>
              <a:rPr dirty="0" lang="en-US">
                <a:solidFill>
                  <a:srgbClr val="70AD47">
                    <a:lumMod val="50000"/>
                  </a:srgbClr>
                </a:solidFill>
              </a:rPr>
              <a:t>() method in the browser to print the content of the current window.</a:t>
            </a:r>
            <a:endParaRPr baseline="0" b="0" cap="none" dirty="0" sz="1800" i="0" kern="1200" kumimoji="0" lang="en-US" noProof="0" normalizeH="0" spc="0" strike="noStrike" u="none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97210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59" r="25655" b="46843"/>
          <a:stretch>
            <a:fillRect/>
          </a:stretch>
        </p:blipFill>
        <p:spPr>
          <a:xfrm>
            <a:off x="345119" y="4082817"/>
            <a:ext cx="2968101" cy="1906439"/>
          </a:xfrm>
          <a:prstGeom prst="rect"/>
        </p:spPr>
      </p:pic>
      <p:pic>
        <p:nvPicPr>
          <p:cNvPr id="2097211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17475" t="8025" r="15919" b="12668"/>
          <a:stretch>
            <a:fillRect/>
          </a:stretch>
        </p:blipFill>
        <p:spPr>
          <a:xfrm>
            <a:off x="2130640" y="550416"/>
            <a:ext cx="8120481" cy="543884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9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 Script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885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dirty="0" lang="en-US">
                <a:solidFill>
                  <a:schemeClr val="accent1">
                    <a:lumMod val="50000"/>
                  </a:schemeClr>
                </a:solidFill>
              </a:rPr>
              <a:t>Module 2</a:t>
            </a:r>
            <a:endParaRPr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</p:bgPr>
    </p:bg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04" name="Content Placeholder 2"/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  Change HTML Style (CSS)</a:t>
            </a:r>
          </a:p>
        </p:txBody>
      </p:sp>
      <p:sp>
        <p:nvSpPr>
          <p:cNvPr id="1048605" name="TextBox 3"/>
          <p:cNvSpPr txBox="1"/>
          <p:nvPr/>
        </p:nvSpPr>
        <p:spPr>
          <a:xfrm>
            <a:off x="328472" y="1724912"/>
            <a:ext cx="11656382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4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&lt;body&gt;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&lt;p </a:t>
            </a:r>
            <a:r>
              <a:rPr dirty="0" sz="1400" lang="en-IN">
                <a:solidFill>
                  <a:schemeClr val="accent5"/>
                </a:solidFill>
                <a:latin typeface="Consolas" panose="020B0609020204030204" pitchFamily="49" charset="0"/>
              </a:rPr>
              <a:t>id="demo"</a:t>
            </a:r>
            <a:r>
              <a:rPr dirty="0" sz="1400" lang="en-IN">
                <a:latin typeface="Consolas" panose="020B0609020204030204" pitchFamily="49" charset="0"/>
              </a:rPr>
              <a:t>&gt;JavaScript can change the style of an HTML element.&lt;/p&gt;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&lt;button type="button" onclick=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style.fontSize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='35px'"</a:t>
            </a:r>
            <a:r>
              <a:rPr dirty="0" sz="1400" lang="en-IN">
                <a:latin typeface="Consolas" panose="020B0609020204030204" pitchFamily="49" charset="0"/>
              </a:rPr>
              <a:t>&gt;Click Me!&lt;/button&gt;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2097156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152" r="5558" b="44207"/>
          <a:stretch>
            <a:fillRect/>
          </a:stretch>
        </p:blipFill>
        <p:spPr>
          <a:xfrm>
            <a:off x="328472" y="4632703"/>
            <a:ext cx="5418338" cy="2101364"/>
          </a:xfrm>
          <a:prstGeom prst="rect"/>
        </p:spPr>
      </p:pic>
      <p:pic>
        <p:nvPicPr>
          <p:cNvPr id="2097157" name="Picture 7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4652" r="4545" b="45761"/>
          <a:stretch>
            <a:fillRect/>
          </a:stretch>
        </p:blipFill>
        <p:spPr>
          <a:xfrm>
            <a:off x="6442969" y="4632703"/>
            <a:ext cx="5541885" cy="2029056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Content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89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dirty="0" lang="en-I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3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894" name="Content Placeholder 2"/>
          <p:cNvSpPr>
            <a:spLocks noGrp="1"/>
          </p:cNvSpPr>
          <p:nvPr>
            <p:ph idx="1"/>
          </p:nvPr>
        </p:nvSpPr>
        <p:spPr>
          <a:xfrm>
            <a:off x="7989902" y="1207363"/>
            <a:ext cx="4015669" cy="4969600"/>
          </a:xfrm>
        </p:spPr>
        <p:txBody>
          <a:bodyPr>
            <a:normAutofit/>
          </a:bodyPr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computer program is a list of "instructions" to be "executed" by a computer.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a programming language, these programming instructions are called statements.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JavaScript program is a list of programming statements.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HTML, JavaScript programs are executed by the web browser.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statements are composed of: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300" lang="en-US">
                <a:solidFill>
                  <a:schemeClr val="accent1">
                    <a:lumMod val="50000"/>
                  </a:schemeClr>
                </a:solidFill>
              </a:rPr>
              <a:t>Values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300" lang="en-US">
                <a:solidFill>
                  <a:schemeClr val="accent1">
                    <a:lumMod val="50000"/>
                  </a:schemeClr>
                </a:solidFill>
              </a:rPr>
              <a:t>Operators 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300" lang="en-US">
                <a:solidFill>
                  <a:schemeClr val="accent1">
                    <a:lumMod val="50000"/>
                  </a:schemeClr>
                </a:solidFill>
              </a:rPr>
              <a:t>Expressions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300" lang="en-US">
                <a:solidFill>
                  <a:schemeClr val="accent1">
                    <a:lumMod val="50000"/>
                  </a:schemeClr>
                </a:solidFill>
              </a:rPr>
              <a:t>Keywords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300" lang="en-US">
                <a:solidFill>
                  <a:schemeClr val="accent1">
                    <a:lumMod val="50000"/>
                  </a:schemeClr>
                </a:solidFill>
              </a:rPr>
              <a:t>Comments.</a:t>
            </a:r>
          </a:p>
        </p:txBody>
      </p:sp>
      <p:sp>
        <p:nvSpPr>
          <p:cNvPr id="1048895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Statements&lt;/h2&gt;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 id="demo"&gt;&lt;/p&gt;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b="1" dirty="0" sz="12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212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215" t="24929" r="6290" b="54622"/>
          <a:stretch>
            <a:fillRect/>
          </a:stretch>
        </p:blipFill>
        <p:spPr>
          <a:xfrm>
            <a:off x="258192" y="5294388"/>
            <a:ext cx="5302928" cy="140267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8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8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8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8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8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8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3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5"/>
                                        <p:tgtEl>
                                          <p:spTgt spid="10488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6"/>
                                        <p:tgtEl>
                                          <p:spTgt spid="10488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0488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0"/>
                                        <p:tgtEl>
                                          <p:spTgt spid="10488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8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8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7"/>
                                        <p:tgtEl>
                                          <p:spTgt spid="10488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8"/>
                                        <p:tgtEl>
                                          <p:spTgt spid="10488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1"/>
                                        <p:tgtEl>
                                          <p:spTgt spid="10488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2"/>
                                        <p:tgtEl>
                                          <p:spTgt spid="10488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3">
                      <p:stCondLst>
                        <p:cond delay="indefinite"/>
                      </p:stCondLst>
                      <p:childTnLst>
                        <p:par>
                          <p:cTn fill="hold" id="5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7"/>
                                        <p:tgtEl>
                                          <p:spTgt spid="1048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8"/>
                                        <p:tgtEl>
                                          <p:spTgt spid="1048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94" grpId="0" build="p"/>
      <p:bldP spid="104889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6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897" name="Content Placeholder 2"/>
          <p:cNvSpPr>
            <a:spLocks noGrp="1"/>
          </p:cNvSpPr>
          <p:nvPr>
            <p:ph idx="1"/>
          </p:nvPr>
        </p:nvSpPr>
        <p:spPr>
          <a:xfrm>
            <a:off x="7989902" y="497150"/>
            <a:ext cx="4015669" cy="5933581"/>
          </a:xfrm>
        </p:spPr>
        <p:txBody>
          <a:bodyPr>
            <a:normAutofit fontScale="92500" lnSpcReduction="10000"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Most JavaScript programs contain many JavaScript statements.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statements are executed, one by one, in the same order as they are written.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programs (and JavaScript statements) are often called JavaScript code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Semicolons: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Semicolons separate JavaScript statements.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Add a semicolon at the end of each executable statement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separated by semicolons, multiple statements on one line are allowed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Ending statements with semicolon is not required, but highly recommended</a:t>
            </a:r>
          </a:p>
        </p:txBody>
      </p:sp>
      <p:sp>
        <p:nvSpPr>
          <p:cNvPr id="1048898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Statements&lt;/h2&gt;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 id="demo"&gt;&lt;/p&gt;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b="1" dirty="0" sz="12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213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215" t="24929" r="6290" b="54622"/>
          <a:stretch>
            <a:fillRect/>
          </a:stretch>
        </p:blipFill>
        <p:spPr>
          <a:xfrm>
            <a:off x="258192" y="5294388"/>
            <a:ext cx="5302928" cy="140267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8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8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8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8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8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8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8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8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8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8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8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9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00" name="Content Placeholder 2"/>
          <p:cNvSpPr>
            <a:spLocks noGrp="1"/>
          </p:cNvSpPr>
          <p:nvPr>
            <p:ph idx="1"/>
          </p:nvPr>
        </p:nvSpPr>
        <p:spPr>
          <a:xfrm>
            <a:off x="7989902" y="363984"/>
            <a:ext cx="4015669" cy="6066747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JavaScript White Space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ignores multiple spaces.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We can add white space to your script to make it more readable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good practice is to put spaces around operators ( = + - * / 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JavaScript Line Length and Line Breaks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For best readability, programmers often like to avoid code lines longer than 80 characters.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If a JavaScript statement does not fit on one line, the best place to break it is after an operator:</a:t>
            </a:r>
          </a:p>
        </p:txBody>
      </p:sp>
      <p:sp>
        <p:nvSpPr>
          <p:cNvPr id="1048901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Statements&lt;/h2&gt;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&lt;p&gt;A &lt;b&gt;JavaScript program&lt;/b&gt; is a list of &lt;b&gt;statements&lt;/b&gt; to be executed by a computer.&lt;/p&gt;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 id="demo"&gt;&lt;/p&gt;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let x, y, z;  // Statement 1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x = 5;        // Statement 2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y = 6;        // Statement 3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z = x + y;    // Statement 4</a:t>
            </a:r>
          </a:p>
          <a:p>
            <a:endParaRPr b="1" dirty="0" sz="1200" lang="en-IN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"The value of z is " + z + ".";  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214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215" t="24929" r="6290" b="54622"/>
          <a:stretch>
            <a:fillRect/>
          </a:stretch>
        </p:blipFill>
        <p:spPr>
          <a:xfrm>
            <a:off x="258192" y="5294388"/>
            <a:ext cx="5302928" cy="140267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00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JavaScript Statements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03" name="Content Placeholder 2"/>
          <p:cNvSpPr>
            <a:spLocks noGrp="1"/>
          </p:cNvSpPr>
          <p:nvPr>
            <p:ph idx="1"/>
          </p:nvPr>
        </p:nvSpPr>
        <p:spPr>
          <a:xfrm>
            <a:off x="7989902" y="363984"/>
            <a:ext cx="4015669" cy="6066747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JavaScript Code Blocks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statements can be grouped together in code blocks, inside curly brackets {...}.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purpose of code blocks is to define statements to be executed together.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One place you will find statements grouped together in blocks, is in JavaScript functions</a:t>
            </a:r>
          </a:p>
        </p:txBody>
      </p:sp>
      <p:sp>
        <p:nvSpPr>
          <p:cNvPr id="1048904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2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&lt;body&gt;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&lt;h2&gt;JavaScript Statements&lt;/h2&gt;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&lt;p&gt;JavaScript code blocks are written between { and }&lt;/p&gt;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&lt;button type="button" onclick="</a:t>
            </a:r>
            <a:r>
              <a:rPr dirty="0" sz="1200" lang="en-IN" err="1">
                <a:latin typeface="Consolas" panose="020B0609020204030204" pitchFamily="49" charset="0"/>
              </a:rPr>
              <a:t>myFunction</a:t>
            </a:r>
            <a:r>
              <a:rPr dirty="0" sz="1200" lang="en-IN">
                <a:latin typeface="Consolas" panose="020B0609020204030204" pitchFamily="49" charset="0"/>
              </a:rPr>
              <a:t>()"&gt;Click Me!&lt;/button&gt;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&lt;p id="demo1"&gt;&lt;/p&gt;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&lt;p id="demo2"&gt;&lt;/p&gt;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function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myFunction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("demo1").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"Hello!";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 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("demo2").</a:t>
            </a:r>
            <a:r>
              <a:rPr b="1" dirty="0" sz="12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 = "How are you?";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b="1" dirty="0" sz="12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200" lang="en-IN">
              <a:latin typeface="Consolas" panose="020B0609020204030204" pitchFamily="49" charset="0"/>
            </a:endParaRPr>
          </a:p>
          <a:p>
            <a:r>
              <a:rPr dirty="0" sz="12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200" lang="en-IN"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2097215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7" r="22160" b="54045"/>
          <a:stretch>
            <a:fillRect/>
          </a:stretch>
        </p:blipFill>
        <p:spPr>
          <a:xfrm>
            <a:off x="186429" y="5201743"/>
            <a:ext cx="3394229" cy="1430445"/>
          </a:xfrm>
          <a:prstGeom prst="rect"/>
        </p:spPr>
      </p:pic>
      <p:pic>
        <p:nvPicPr>
          <p:cNvPr id="2097216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097" r="22306" b="50000"/>
          <a:stretch>
            <a:fillRect/>
          </a:stretch>
        </p:blipFill>
        <p:spPr>
          <a:xfrm>
            <a:off x="4293833" y="5150128"/>
            <a:ext cx="3376474" cy="170787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0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Keywords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06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0515600" cy="5262563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statements often start with a keyword to identify the JavaScript action to be performed.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Some of the keywords: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Keyword		Description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var		Declares a variable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let		Declares a block variable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const		Declares a block constant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if		Marks a block of statements to be executed on a condition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switch		Marks a block of statements to be executed in different cases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for		Marks a block of statements to be executed in a loop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function		Declares a function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return		Exits a function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try		Implements error handling to a block of statements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7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08" name="Content Placeholder 2"/>
          <p:cNvSpPr>
            <a:spLocks noGrp="1"/>
          </p:cNvSpPr>
          <p:nvPr>
            <p:ph idx="1"/>
          </p:nvPr>
        </p:nvSpPr>
        <p:spPr>
          <a:xfrm>
            <a:off x="722790" y="1136343"/>
            <a:ext cx="7968449" cy="2388092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Values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JavaScript syntax defines two types of values: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Fixed values – Literals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Variable values – Variables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09" name="TextBox 6"/>
          <p:cNvSpPr txBox="1"/>
          <p:nvPr/>
        </p:nvSpPr>
        <p:spPr>
          <a:xfrm>
            <a:off x="7074764" y="3603426"/>
            <a:ext cx="4163626" cy="2639441"/>
          </a:xfrm>
          <a:prstGeom prst="rect"/>
          <a:noFill/>
        </p:spPr>
        <p:txBody>
          <a:bodyPr rtlCol="0" wrap="square">
            <a:sp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Variables</a:t>
            </a:r>
          </a:p>
          <a:p>
            <a:pPr indent="-285750" marL="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a programming language, variables are used to store data values.</a:t>
            </a:r>
          </a:p>
          <a:p>
            <a:pPr indent="-285750" marL="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uses the keywords var, let and const to declare variables.</a:t>
            </a:r>
          </a:p>
          <a:p>
            <a:pPr indent="-285750" marL="285750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An equal sign is used to assign values to variables.</a:t>
            </a:r>
          </a:p>
        </p:txBody>
      </p:sp>
      <p:sp>
        <p:nvSpPr>
          <p:cNvPr id="1048910" name="TextBox 7"/>
          <p:cNvSpPr txBox="1"/>
          <p:nvPr/>
        </p:nvSpPr>
        <p:spPr>
          <a:xfrm>
            <a:off x="722790" y="3603426"/>
            <a:ext cx="3293615" cy="3008772"/>
          </a:xfrm>
          <a:prstGeom prst="rect"/>
          <a:noFill/>
        </p:spPr>
        <p:txBody>
          <a:bodyPr rtlCol="0" wrap="square">
            <a:sp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Literals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two most important syntax rules for fixed values are: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Numbers are written with or without decimals</a:t>
            </a:r>
          </a:p>
          <a:p>
            <a:pPr indent="-342900" marL="342900">
              <a:lnSpc>
                <a:spcPct val="150000"/>
              </a:lnSpc>
              <a:buClr>
                <a:schemeClr val="accent2"/>
              </a:buClr>
              <a:buFont typeface="+mj-lt"/>
              <a:buAutoNum type="arabicPeriod"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Strings are text, written within double or single quotes</a:t>
            </a:r>
          </a:p>
          <a:p>
            <a:pPr>
              <a:lnSpc>
                <a:spcPct val="150000"/>
              </a:lnSpc>
            </a:pPr>
            <a:endParaRPr dirty="0" sz="1600" lang="en-I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1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12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11093389" cy="5166803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Operators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Arithmetic operators: + , - , * , / , ** , % , ++ , --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Assignment operator: = , += , -= , *= , /= , %= , **=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String operator: + , +=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Comparison Operator: == (Equal to) , === (Equal Value and Equal Type), != , &lt; , &gt; , &lt;= , &gt;= , ?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Logical Operator: &amp;&amp; , || , !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Type Operators: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typeof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instanceof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Bitwise Operators: &amp; , | , ~ , ^ , &lt;&lt; , &gt;&gt; 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14" name="Content Placeholder 2"/>
          <p:cNvSpPr>
            <a:spLocks noGrp="1"/>
          </p:cNvSpPr>
          <p:nvPr>
            <p:ph idx="1"/>
          </p:nvPr>
        </p:nvSpPr>
        <p:spPr>
          <a:xfrm>
            <a:off x="722790" y="1136342"/>
            <a:ext cx="7968449" cy="5166803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syntax is the set of rules, how JavaScript programs are constructed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Operators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Arithmetic operators: Addition ( + ), Subtraction( - ), Multiplication( * ), Division ( / )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Assignment operator: ( = )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Expressions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An expression is a combination of values, variables, and operators, which computes to a value.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computation is called an evaluation.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200" lang="en-US">
                <a:solidFill>
                  <a:schemeClr val="accent1">
                    <a:lumMod val="50000"/>
                  </a:schemeClr>
                </a:solidFill>
              </a:rPr>
              <a:t>For example, 5 * 10 evaluates to 50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Expressions can also contain variable values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values can be of various types, such as numbers and strings.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200" lang="en-US">
                <a:solidFill>
                  <a:schemeClr val="accent1">
                    <a:lumMod val="50000"/>
                  </a:schemeClr>
                </a:solidFill>
              </a:rPr>
              <a:t>For example, "John" + " " + "Doe", evaluates to "John Doe"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5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Syntax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16" name="Content Placeholder 2"/>
          <p:cNvSpPr>
            <a:spLocks noGrp="1"/>
          </p:cNvSpPr>
          <p:nvPr>
            <p:ph idx="1"/>
          </p:nvPr>
        </p:nvSpPr>
        <p:spPr>
          <a:xfrm>
            <a:off x="722790" y="958789"/>
            <a:ext cx="9308977" cy="5711639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Comments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Not all JavaScript statements are "executed".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Code after double slashes // or between /* and */ is treated as a comment.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Comments are ignored, and will not be executed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Identifiers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Identifiers are names.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JavaScript, identifiers are used to name variables (and keywords, and functions, and labels).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rules for legal names are much the same in most programming languages.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JavaScript, the first character must be a letter, or an underscore (_), or a dollar sign ($).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Numbers are not allowed as the first character.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Subsequent characters may be letters, digits, underscores, or dollar signs.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All JavaScript identifiers are case sensitive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programmers tend to use camel case that starts with a lowercase letter:</a:t>
            </a:r>
          </a:p>
          <a:p>
            <a:pPr lvl="1">
              <a:lnSpc>
                <a:spcPct val="10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Example: </a:t>
            </a: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firstName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lastName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masterCard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interCity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04769" cy="771217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07" name="Content Placeholder 2"/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  Hide HTML Elements</a:t>
            </a:r>
          </a:p>
        </p:txBody>
      </p:sp>
      <p:sp>
        <p:nvSpPr>
          <p:cNvPr id="1048608" name="TextBox 3"/>
          <p:cNvSpPr txBox="1"/>
          <p:nvPr/>
        </p:nvSpPr>
        <p:spPr>
          <a:xfrm>
            <a:off x="328472" y="1724912"/>
            <a:ext cx="11656382" cy="267765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4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&lt;body&gt;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&lt;p </a:t>
            </a:r>
            <a:r>
              <a:rPr dirty="0" sz="1400" lang="en-IN">
                <a:solidFill>
                  <a:schemeClr val="accent5"/>
                </a:solidFill>
                <a:latin typeface="Consolas" panose="020B0609020204030204" pitchFamily="49" charset="0"/>
              </a:rPr>
              <a:t>id="demo"</a:t>
            </a:r>
            <a:r>
              <a:rPr dirty="0" sz="1400" lang="en-IN">
                <a:latin typeface="Consolas" panose="020B0609020204030204" pitchFamily="49" charset="0"/>
              </a:rPr>
              <a:t>&gt;JavaScript can hide HTML elements.&lt;/p&gt;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&lt;button type="button" onclick=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style.display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='none'"</a:t>
            </a:r>
            <a:r>
              <a:rPr dirty="0" sz="1400" lang="en-IN">
                <a:latin typeface="Consolas" panose="020B0609020204030204" pitchFamily="49" charset="0"/>
              </a:rPr>
              <a:t>&gt;Click Me!&lt;/button&gt;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2097158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152" r="7670" b="50000"/>
          <a:stretch>
            <a:fillRect/>
          </a:stretch>
        </p:blipFill>
        <p:spPr>
          <a:xfrm>
            <a:off x="328472" y="4858730"/>
            <a:ext cx="5160885" cy="1704088"/>
          </a:xfrm>
          <a:prstGeom prst="rect"/>
        </p:spPr>
      </p:pic>
      <p:pic>
        <p:nvPicPr>
          <p:cNvPr id="2097159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5152" r="8981" b="51456"/>
          <a:stretch>
            <a:fillRect/>
          </a:stretch>
        </p:blipFill>
        <p:spPr>
          <a:xfrm>
            <a:off x="6983767" y="4858730"/>
            <a:ext cx="5001087" cy="1604214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7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Functions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18" name="Content Placeholder 2"/>
          <p:cNvSpPr>
            <a:spLocks noGrp="1"/>
          </p:cNvSpPr>
          <p:nvPr>
            <p:ph idx="1"/>
          </p:nvPr>
        </p:nvSpPr>
        <p:spPr>
          <a:xfrm>
            <a:off x="722790" y="1269509"/>
            <a:ext cx="9308977" cy="4421077"/>
          </a:xfrm>
        </p:spPr>
        <p:txBody>
          <a:bodyPr>
            <a:noAutofit/>
          </a:bodyPr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It is a block of code designed to perform a particular task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It is executed when "something" invokes it (calls it)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C00000"/>
                </a:solidFill>
              </a:rPr>
              <a:t>Syntax: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It is defined with the function keyword, followed by a name, followed by parentheses ().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Function names can contain letters, digits, underscores, and dollar signs (same rules as variables).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parentheses may include parameter names separated by commas: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(parameter1, parameter2, ...)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code to be executed, by the function, is placed inside curly brackets: { }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Function parameters are listed inside the parentheses () in the function definition.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Function arguments are the values received by the function when it is invoked.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Inside the function, the arguments (the parameters) behave as local variables.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Function is much the same as a Procedure or a Subroutine, in other programming languages.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b="0" dirty="0" sz="1600" i="0" lang="en-US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48919" name="TextBox 3"/>
          <p:cNvSpPr txBox="1"/>
          <p:nvPr/>
        </p:nvSpPr>
        <p:spPr>
          <a:xfrm>
            <a:off x="852258" y="5931764"/>
            <a:ext cx="5521910" cy="738664"/>
          </a:xfrm>
          <a:prstGeom prst="rect"/>
          <a:noFill/>
        </p:spPr>
        <p:txBody>
          <a:bodyPr rtlCol="0" wrap="square">
            <a:spAutoFit/>
          </a:bodyPr>
          <a:p>
            <a:r>
              <a:rPr b="0" dirty="0" sz="1400" i="0" lang="en-US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b="0" dirty="0" sz="1400" i="0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b="0" dirty="0" sz="1400" i="1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b="0" dirty="0" sz="1400" i="0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b="0" dirty="0" sz="1400" i="1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parameter1, parameter2, parameter3</a:t>
            </a:r>
            <a:r>
              <a:rPr b="0" dirty="0" sz="1400" i="0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dirty="0" sz="1400" lang="en-US"/>
            </a:br>
            <a:r>
              <a:rPr b="0" dirty="0" sz="1400" i="0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b="0" dirty="0" sz="1400" i="0" lang="en-US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b="0" dirty="0" sz="1400" i="1" lang="en-US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code to be executed</a:t>
            </a:r>
            <a:br>
              <a:rPr b="0" dirty="0" sz="1400" i="0" lang="en-US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b="0" dirty="0" sz="1400" i="0" lang="en-US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Functions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21" name="Content Placeholder 2"/>
          <p:cNvSpPr>
            <a:spLocks noGrp="1"/>
          </p:cNvSpPr>
          <p:nvPr>
            <p:ph idx="1"/>
          </p:nvPr>
        </p:nvSpPr>
        <p:spPr>
          <a:xfrm>
            <a:off x="7847860" y="363984"/>
            <a:ext cx="4157711" cy="6268204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Function Invocation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The code inside the function will execute when "something" invokes (calls) the function: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When an event occurs (when a user clicks a button)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When it is invoked (called) from JavaScript code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Automatically (self invoked)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Function Return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When JavaScript reaches a return statement, the function will stop executing.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If the function was invoked from a statement, JavaScript will "return" to execute the code after the invoking statement.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Functions often compute a return value. The return value is "returned" back to the "caller</a:t>
            </a:r>
          </a:p>
        </p:txBody>
      </p:sp>
      <p:sp>
        <p:nvSpPr>
          <p:cNvPr id="1048922" name="TextBox 3"/>
          <p:cNvSpPr txBox="1"/>
          <p:nvPr/>
        </p:nvSpPr>
        <p:spPr>
          <a:xfrm>
            <a:off x="186429" y="941034"/>
            <a:ext cx="7483878" cy="415498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Functions&lt;/h2&gt;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&lt;p&gt;This example calls a function which performs a calculation and returns the result:&lt;/p&gt;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 x =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(4, 3);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x;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2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myFunction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(a, b)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return a * b;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17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7" r="10583" b="54951"/>
          <a:stretch>
            <a:fillRect/>
          </a:stretch>
        </p:blipFill>
        <p:spPr>
          <a:xfrm>
            <a:off x="186429" y="5263887"/>
            <a:ext cx="4805779" cy="136830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21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Functions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24" name="Content Placeholder 2"/>
          <p:cNvSpPr>
            <a:spLocks noGrp="1"/>
          </p:cNvSpPr>
          <p:nvPr>
            <p:ph idx="1"/>
          </p:nvPr>
        </p:nvSpPr>
        <p:spPr>
          <a:xfrm>
            <a:off x="7847860" y="363984"/>
            <a:ext cx="4157711" cy="6268204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Function Invocation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Accessing a function without () will return the function object instead of the function result.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25" name="TextBox 3"/>
          <p:cNvSpPr txBox="1"/>
          <p:nvPr/>
        </p:nvSpPr>
        <p:spPr>
          <a:xfrm>
            <a:off x="186429" y="941034"/>
            <a:ext cx="7483878" cy="360098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Functions&lt;/h2&gt;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&lt;p&gt;Accessing a function without () will return the function definition instead of the function result:&lt;/p&gt;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toCelsius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(f)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return (5/9) * (f-32);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toCelsius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18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7" r="3082" b="53786"/>
          <a:stretch>
            <a:fillRect/>
          </a:stretch>
        </p:blipFill>
        <p:spPr>
          <a:xfrm>
            <a:off x="186429" y="5059132"/>
            <a:ext cx="5720179" cy="1448200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24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1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rgbClr val="7030A0"/>
                </a:solidFill>
              </a:rPr>
              <a:t>JavaScript Objects</a:t>
            </a:r>
            <a:endParaRPr b="1" dirty="0" lang="en-IN">
              <a:solidFill>
                <a:srgbClr val="7030A0"/>
              </a:solidFill>
            </a:endParaRPr>
          </a:p>
        </p:txBody>
      </p:sp>
      <p:sp>
        <p:nvSpPr>
          <p:cNvPr id="1048932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I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3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Objects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34" name="Content Placeholder 2"/>
          <p:cNvSpPr>
            <a:spLocks noGrp="1"/>
          </p:cNvSpPr>
          <p:nvPr>
            <p:ph idx="1"/>
          </p:nvPr>
        </p:nvSpPr>
        <p:spPr>
          <a:xfrm>
            <a:off x="722790" y="1269509"/>
            <a:ext cx="9308977" cy="4989248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Real Life Objects, Properties, and Methods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In real life, a car is an object.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car has properties like weight and color, and methods like start and stop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All cars have the same properties, but the property values differ from car to car.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All cars have the same methods, but the methods are performed at different times.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Objects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Objects are variables but it contain many values.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The values are written as </a:t>
            </a:r>
            <a:r>
              <a:rPr dirty="0" sz="1600" lang="en-US" err="1">
                <a:solidFill>
                  <a:schemeClr val="tx2"/>
                </a:solidFill>
              </a:rPr>
              <a:t>name:value</a:t>
            </a:r>
            <a:r>
              <a:rPr dirty="0" sz="1600" lang="en-US">
                <a:solidFill>
                  <a:schemeClr val="tx2"/>
                </a:solidFill>
              </a:rPr>
              <a:t> pairs (name and value separated by a colon).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It is a common practice to declare objects with the const keyword.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We can define (and create) a JavaScript object with an object literal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Spaces and line breaks are not important. 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An object definition can span multiple lines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5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Objects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36" name="Content Placeholder 2"/>
          <p:cNvSpPr>
            <a:spLocks noGrp="1"/>
          </p:cNvSpPr>
          <p:nvPr>
            <p:ph idx="1"/>
          </p:nvPr>
        </p:nvSpPr>
        <p:spPr>
          <a:xfrm>
            <a:off x="8318377" y="1855433"/>
            <a:ext cx="3687194" cy="1757780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Object Definition on Single Line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37" name="TextBox 3"/>
          <p:cNvSpPr txBox="1"/>
          <p:nvPr/>
        </p:nvSpPr>
        <p:spPr>
          <a:xfrm>
            <a:off x="186429" y="941034"/>
            <a:ext cx="7483878" cy="341632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Objects&lt;/h2&gt;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Create an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car = {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type:"Fiat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", model:"500",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:"white"};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2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Display some data from the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"The car type is " +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car.type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19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7" r="13714" b="51844"/>
          <a:stretch>
            <a:fillRect/>
          </a:stretch>
        </p:blipFill>
        <p:spPr>
          <a:xfrm>
            <a:off x="186429" y="4739536"/>
            <a:ext cx="4424039" cy="1581365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36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8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Objects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39" name="Content Placeholder 2"/>
          <p:cNvSpPr>
            <a:spLocks noGrp="1"/>
          </p:cNvSpPr>
          <p:nvPr>
            <p:ph idx="1"/>
          </p:nvPr>
        </p:nvSpPr>
        <p:spPr>
          <a:xfrm>
            <a:off x="8318377" y="1855433"/>
            <a:ext cx="3687194" cy="683581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Object Definition on Multiple Line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40" name="TextBox 3"/>
          <p:cNvSpPr txBox="1"/>
          <p:nvPr/>
        </p:nvSpPr>
        <p:spPr>
          <a:xfrm>
            <a:off x="186429" y="941034"/>
            <a:ext cx="7483878" cy="4524315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Objects&lt;/h2&gt;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Create an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person =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"John",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"Doe",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age: 50,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eyeColor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"blue"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2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Display some data from the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person.firstName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" is " +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person.age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" years old.";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20" name="Picture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5" r="18592" b="53011"/>
          <a:stretch>
            <a:fillRect/>
          </a:stretch>
        </p:blipFill>
        <p:spPr>
          <a:xfrm>
            <a:off x="8049088" y="3613213"/>
            <a:ext cx="3829235" cy="1501466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39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1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Objects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42" name="Content Placeholder 2"/>
          <p:cNvSpPr>
            <a:spLocks noGrp="1"/>
          </p:cNvSpPr>
          <p:nvPr>
            <p:ph idx="1"/>
          </p:nvPr>
        </p:nvSpPr>
        <p:spPr>
          <a:xfrm>
            <a:off x="722790" y="1269509"/>
            <a:ext cx="9308977" cy="4989248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Object Properties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name:values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pairs in JavaScript objects are called properties: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Property		Property Value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firstName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	John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lastName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	Doe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age		50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eyeColor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	blue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You can access object properties in two ways: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objectName.propertyName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                                          or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objectName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["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propertyName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"]</a:t>
            </a:r>
            <a:endParaRPr dirty="0" sz="1600" 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3" name="Title 1"/>
          <p:cNvSpPr>
            <a:spLocks noGrp="1"/>
          </p:cNvSpPr>
          <p:nvPr>
            <p:ph type="title"/>
          </p:nvPr>
        </p:nvSpPr>
        <p:spPr>
          <a:xfrm>
            <a:off x="258192" y="160940"/>
            <a:ext cx="5837808" cy="780094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JavaScript Objects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44" name="Content Placeholder 2"/>
          <p:cNvSpPr>
            <a:spLocks noGrp="1"/>
          </p:cNvSpPr>
          <p:nvPr>
            <p:ph idx="1"/>
          </p:nvPr>
        </p:nvSpPr>
        <p:spPr>
          <a:xfrm>
            <a:off x="8318377" y="1855433"/>
            <a:ext cx="3687194" cy="683581"/>
          </a:xfrm>
        </p:spPr>
        <p:txBody>
          <a:bodyPr>
            <a:norm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Accessing Property Value</a:t>
            </a: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45" name="TextBox 3"/>
          <p:cNvSpPr txBox="1"/>
          <p:nvPr/>
        </p:nvSpPr>
        <p:spPr>
          <a:xfrm>
            <a:off x="186429" y="941034"/>
            <a:ext cx="7483878" cy="5078313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Objects&lt;/h2&gt;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&lt;p&gt;There are two different ways to access an object property.&lt;/p&gt;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&lt;p&gt;You can use </a:t>
            </a:r>
            <a:r>
              <a:rPr baseline="0" b="0" cap="none" dirty="0" sz="1200" i="0" kern="1200" kumimoji="0" lang="en-IN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person.property</a:t>
            </a: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or person["property"].&lt;/p&gt;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Create an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person =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"John",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: "Doe",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id     :  5566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2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Display some data from the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person["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"] + " " + person["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"];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21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097" r="15534" b="47314"/>
          <a:stretch>
            <a:fillRect/>
          </a:stretch>
        </p:blipFill>
        <p:spPr>
          <a:xfrm>
            <a:off x="7670307" y="3429000"/>
            <a:ext cx="4202097" cy="1892085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44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6" name="Title 1"/>
          <p:cNvSpPr>
            <a:spLocks noGrp="1"/>
          </p:cNvSpPr>
          <p:nvPr>
            <p:ph type="title"/>
          </p:nvPr>
        </p:nvSpPr>
        <p:spPr>
          <a:xfrm>
            <a:off x="186429" y="159653"/>
            <a:ext cx="4204317" cy="679000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Objects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47" name="Content Placeholder 2"/>
          <p:cNvSpPr>
            <a:spLocks noGrp="1"/>
          </p:cNvSpPr>
          <p:nvPr>
            <p:ph idx="1"/>
          </p:nvPr>
        </p:nvSpPr>
        <p:spPr>
          <a:xfrm>
            <a:off x="6096000" y="934376"/>
            <a:ext cx="5970972" cy="4587535"/>
          </a:xfrm>
        </p:spPr>
        <p:txBody>
          <a:bodyPr>
            <a:no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rgbClr val="C00000"/>
                </a:solidFill>
              </a:rPr>
              <a:t>Object Methods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Objects can also have methods.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Methods are actions that can be performed on objects.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Methods are stored in properties as function definitions.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A method is a function stored as a property.</a:t>
            </a:r>
            <a:endParaRPr dirty="0" sz="1400" lang="en-US">
              <a:solidFill>
                <a:schemeClr val="tx2"/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rgbClr val="C00000"/>
                </a:solidFill>
              </a:rPr>
              <a:t>Property		Property Value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firstName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	John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lastName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	Doe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age		50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eyeColor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	blue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fullName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	function() {return </a:t>
            </a: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this.firstName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 + " " + </a:t>
            </a: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this.lastName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;}</a:t>
            </a:r>
          </a:p>
        </p:txBody>
      </p:sp>
      <p:sp>
        <p:nvSpPr>
          <p:cNvPr id="1048948" name="TextBox 7"/>
          <p:cNvSpPr txBox="1"/>
          <p:nvPr/>
        </p:nvSpPr>
        <p:spPr>
          <a:xfrm>
            <a:off x="186429" y="941034"/>
            <a:ext cx="5794161" cy="5078313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Objects&lt;/h2&gt;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&lt;p&gt;An object method is a function definition, stored as a property value.&lt;/p&gt;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Create an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person =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"John",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"Doe",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id: 5566,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fullName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function()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return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this.firstName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" " +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this.lastName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2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Display data from the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person.fullName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22" name="Picture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4968" r="14369" b="58835"/>
          <a:stretch>
            <a:fillRect/>
          </a:stretch>
        </p:blipFill>
        <p:spPr>
          <a:xfrm>
            <a:off x="7513097" y="5650635"/>
            <a:ext cx="4344140" cy="1110849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4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</p:bgPr>
    </p:bg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04769" cy="771217"/>
          </a:xfrm>
        </p:spPr>
        <p:txBody>
          <a:bodyPr/>
          <a:p>
            <a:r>
              <a:rPr b="1" dirty="0" lang="en-US">
                <a:solidFill>
                  <a:schemeClr val="accent1">
                    <a:lumMod val="50000"/>
                  </a:schemeClr>
                </a:solidFill>
              </a:rPr>
              <a:t>What JavaScript can do? 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10" name="Content Placeholder 2"/>
          <p:cNvSpPr>
            <a:spLocks noGrp="1"/>
          </p:cNvSpPr>
          <p:nvPr>
            <p:ph idx="1"/>
          </p:nvPr>
        </p:nvSpPr>
        <p:spPr>
          <a:xfrm>
            <a:off x="8075535" y="920102"/>
            <a:ext cx="3562350" cy="574675"/>
          </a:xfrm>
        </p:spPr>
        <p:txBody>
          <a:bodyPr>
            <a:normAutofit/>
          </a:bodyPr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2400" lang="en-US">
                <a:solidFill>
                  <a:schemeClr val="accent2">
                    <a:lumMod val="50000"/>
                  </a:schemeClr>
                </a:solidFill>
              </a:rPr>
              <a:t>  Show HTML Elements</a:t>
            </a:r>
          </a:p>
        </p:txBody>
      </p:sp>
      <p:sp>
        <p:nvSpPr>
          <p:cNvPr id="1048611" name="TextBox 3"/>
          <p:cNvSpPr txBox="1"/>
          <p:nvPr/>
        </p:nvSpPr>
        <p:spPr>
          <a:xfrm>
            <a:off x="267809" y="1443264"/>
            <a:ext cx="11656382" cy="3108543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4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&lt;body&gt;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&lt;h2&gt;What Can JavaScript Do?&lt;/h2&gt;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&lt;p&gt;JavaScript can show hidden HTML elements.&lt;/p&gt;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&lt;p </a:t>
            </a:r>
            <a:r>
              <a:rPr dirty="0" sz="1400" lang="en-IN">
                <a:solidFill>
                  <a:schemeClr val="accent5"/>
                </a:solidFill>
                <a:latin typeface="Consolas" panose="020B0609020204030204" pitchFamily="49" charset="0"/>
              </a:rPr>
              <a:t>id="demo" style="</a:t>
            </a:r>
            <a:r>
              <a:rPr dirty="0" sz="1400" lang="en-IN" err="1">
                <a:solidFill>
                  <a:schemeClr val="accent5"/>
                </a:solidFill>
                <a:latin typeface="Consolas" panose="020B0609020204030204" pitchFamily="49" charset="0"/>
              </a:rPr>
              <a:t>display:none</a:t>
            </a:r>
            <a:r>
              <a:rPr dirty="0" sz="1400" lang="en-IN">
                <a:solidFill>
                  <a:schemeClr val="accent5"/>
                </a:solidFill>
                <a:latin typeface="Consolas" panose="020B0609020204030204" pitchFamily="49" charset="0"/>
              </a:rPr>
              <a:t>"</a:t>
            </a:r>
            <a:r>
              <a:rPr dirty="0" sz="1400" lang="en-IN">
                <a:latin typeface="Consolas" panose="020B0609020204030204" pitchFamily="49" charset="0"/>
              </a:rPr>
              <a:t>&gt;Hello JavaScript!&lt;/p&gt;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&lt;button type="button" onclick=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"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document.getElementById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('demo').</a:t>
            </a:r>
            <a:r>
              <a:rPr dirty="0" sz="1400" lang="en-IN" err="1">
                <a:solidFill>
                  <a:srgbClr val="FF0000"/>
                </a:solidFill>
                <a:latin typeface="Consolas" panose="020B0609020204030204" pitchFamily="49" charset="0"/>
              </a:rPr>
              <a:t>style.display</a:t>
            </a:r>
            <a:r>
              <a:rPr dirty="0" sz="1400" lang="en-IN">
                <a:solidFill>
                  <a:srgbClr val="FF0000"/>
                </a:solidFill>
                <a:latin typeface="Consolas" panose="020B0609020204030204" pitchFamily="49" charset="0"/>
              </a:rPr>
              <a:t>='block'"</a:t>
            </a:r>
            <a:r>
              <a:rPr dirty="0" sz="1400" lang="en-IN">
                <a:latin typeface="Consolas" panose="020B0609020204030204" pitchFamily="49" charset="0"/>
              </a:rPr>
              <a:t>&gt;Click Me!&lt;/button&gt;</a:t>
            </a:r>
          </a:p>
          <a:p>
            <a:endParaRPr dirty="0" sz="1400" lang="en-IN">
              <a:latin typeface="Consolas" panose="020B0609020204030204" pitchFamily="49" charset="0"/>
            </a:endParaRPr>
          </a:p>
          <a:p>
            <a:r>
              <a:rPr dirty="0" sz="14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400" lang="en-IN">
                <a:latin typeface="Consolas" panose="020B0609020204030204" pitchFamily="49" charset="0"/>
              </a:rPr>
              <a:t>&lt;/html&gt; </a:t>
            </a:r>
          </a:p>
        </p:txBody>
      </p:sp>
      <p:pic>
        <p:nvPicPr>
          <p:cNvPr id="2097160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6271" r="8908" b="44725"/>
          <a:stretch>
            <a:fillRect/>
          </a:stretch>
        </p:blipFill>
        <p:spPr>
          <a:xfrm>
            <a:off x="267809" y="4731329"/>
            <a:ext cx="5009965" cy="1989067"/>
          </a:xfrm>
          <a:prstGeom prst="rect"/>
        </p:spPr>
      </p:pic>
      <p:pic>
        <p:nvPicPr>
          <p:cNvPr id="2097161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50000" t="26271" r="7743" b="47832"/>
          <a:stretch>
            <a:fillRect/>
          </a:stretch>
        </p:blipFill>
        <p:spPr>
          <a:xfrm>
            <a:off x="6772183" y="4731329"/>
            <a:ext cx="5152008" cy="1776003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9" name="Title 1"/>
          <p:cNvSpPr>
            <a:spLocks noGrp="1"/>
          </p:cNvSpPr>
          <p:nvPr>
            <p:ph type="title"/>
          </p:nvPr>
        </p:nvSpPr>
        <p:spPr>
          <a:xfrm>
            <a:off x="186429" y="159653"/>
            <a:ext cx="4204317" cy="679000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Objects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50" name="Content Placeholder 2"/>
          <p:cNvSpPr>
            <a:spLocks noGrp="1"/>
          </p:cNvSpPr>
          <p:nvPr>
            <p:ph idx="1"/>
          </p:nvPr>
        </p:nvSpPr>
        <p:spPr>
          <a:xfrm>
            <a:off x="6096000" y="934377"/>
            <a:ext cx="5970972" cy="2297096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rgbClr val="C00000"/>
                </a:solidFill>
              </a:rPr>
              <a:t>Accessing Object Methods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We can access an object method with the following syntax: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dirty="0" sz="1400" lang="en-US" err="1">
                <a:solidFill>
                  <a:schemeClr val="accent1">
                    <a:lumMod val="50000"/>
                  </a:schemeClr>
                </a:solidFill>
              </a:rPr>
              <a:t>objectName.methodName</a:t>
            </a: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()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If you access a method without the () parentheses, it will return the function definition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51" name="TextBox 7"/>
          <p:cNvSpPr txBox="1"/>
          <p:nvPr/>
        </p:nvSpPr>
        <p:spPr>
          <a:xfrm>
            <a:off x="186429" y="941034"/>
            <a:ext cx="5794161" cy="5078313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Objects&lt;/h2&gt;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&lt;p&gt;An object method is a function definition, stored as a property value.&lt;/p&gt;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Create an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person =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firstName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"John",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lastName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"Doe",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id: 5566,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fullName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function()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return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this.firstName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+ " " +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this.lastName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}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2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Display data from the object: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person.fullName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23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4466" r="9345" b="52880"/>
          <a:stretch>
            <a:fillRect/>
          </a:stretch>
        </p:blipFill>
        <p:spPr>
          <a:xfrm>
            <a:off x="6317941" y="4545367"/>
            <a:ext cx="4956699" cy="1553593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50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2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rgbClr val="7030A0"/>
                </a:solidFill>
              </a:rPr>
              <a:t>JavaScript Date</a:t>
            </a:r>
            <a:endParaRPr b="1" dirty="0" lang="en-IN">
              <a:solidFill>
                <a:srgbClr val="7030A0"/>
              </a:solidFill>
            </a:endParaRPr>
          </a:p>
        </p:txBody>
      </p:sp>
      <p:sp>
        <p:nvSpPr>
          <p:cNvPr id="104895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IN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Title 1"/>
          <p:cNvSpPr>
            <a:spLocks noGrp="1"/>
          </p:cNvSpPr>
          <p:nvPr>
            <p:ph type="title"/>
          </p:nvPr>
        </p:nvSpPr>
        <p:spPr>
          <a:xfrm>
            <a:off x="722790" y="187572"/>
            <a:ext cx="10515600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55" name="Content Placeholder 2"/>
          <p:cNvSpPr>
            <a:spLocks noGrp="1"/>
          </p:cNvSpPr>
          <p:nvPr>
            <p:ph idx="1"/>
          </p:nvPr>
        </p:nvSpPr>
        <p:spPr>
          <a:xfrm>
            <a:off x="722790" y="1269509"/>
            <a:ext cx="10754835" cy="4989248"/>
          </a:xfrm>
        </p:spPr>
        <p:txBody>
          <a:bodyPr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Date Object lets us work with dates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will use the browser's time zone and display a date as a full text string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600" lang="en-US">
                <a:solidFill>
                  <a:srgbClr val="7030A0"/>
                </a:solidFill>
              </a:rPr>
              <a:t>Fri Aug 27 2021 12:12:10 GMT+0530 (India Standard Time)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b="1" dirty="0" sz="1600" lang="en-US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Date objects are created with the new Date() constructor.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There are 4 ways to create a new date object: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tx2"/>
                </a:solidFill>
              </a:rPr>
              <a:t>	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new Date()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	new Date(year, month, day, hours, minutes, seconds, milliseconds)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	new Date(milliseconds)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	new Date(date string)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5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Title 1"/>
          <p:cNvSpPr>
            <a:spLocks noGrp="1"/>
          </p:cNvSpPr>
          <p:nvPr>
            <p:ph type="title"/>
          </p:nvPr>
        </p:nvSpPr>
        <p:spPr>
          <a:xfrm>
            <a:off x="186429" y="159653"/>
            <a:ext cx="4204317" cy="679000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57" name="Content Placeholder 2"/>
          <p:cNvSpPr>
            <a:spLocks noGrp="1"/>
          </p:cNvSpPr>
          <p:nvPr>
            <p:ph idx="1"/>
          </p:nvPr>
        </p:nvSpPr>
        <p:spPr>
          <a:xfrm>
            <a:off x="6096000" y="934377"/>
            <a:ext cx="5970972" cy="3886198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rgbClr val="C00000"/>
                </a:solidFill>
              </a:rPr>
              <a:t>new Date( 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It creates a new date object with the current date and time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Date objects are static.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The computer time is ticking, but date objects are not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const d = new Date( );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58" name="TextBox 7"/>
          <p:cNvSpPr txBox="1"/>
          <p:nvPr/>
        </p:nvSpPr>
        <p:spPr>
          <a:xfrm>
            <a:off x="186429" y="941034"/>
            <a:ext cx="5794161" cy="323165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new Date()&lt;/h2&gt;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&lt;p&gt;Using new Date(), creates a new date object with the current date and time:&lt;/p&gt;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= new Date();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d;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24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372" r="5558" b="50000"/>
          <a:stretch>
            <a:fillRect/>
          </a:stretch>
        </p:blipFill>
        <p:spPr>
          <a:xfrm>
            <a:off x="186429" y="4625266"/>
            <a:ext cx="5418338" cy="1688978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2097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2097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57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9" name="Title 1"/>
          <p:cNvSpPr>
            <a:spLocks noGrp="1"/>
          </p:cNvSpPr>
          <p:nvPr>
            <p:ph type="title"/>
          </p:nvPr>
        </p:nvSpPr>
        <p:spPr>
          <a:xfrm>
            <a:off x="186429" y="159653"/>
            <a:ext cx="4204317" cy="679000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60" name="Content Placeholder 2"/>
          <p:cNvSpPr>
            <a:spLocks noGrp="1"/>
          </p:cNvSpPr>
          <p:nvPr>
            <p:ph idx="1"/>
          </p:nvPr>
        </p:nvSpPr>
        <p:spPr>
          <a:xfrm>
            <a:off x="6096000" y="221942"/>
            <a:ext cx="5970972" cy="6445187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rgbClr val="C00000"/>
                </a:solidFill>
              </a:rPr>
              <a:t>new Date(year, month, ...)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It creates a new date object with a specified date and time.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7 numbers specify year, month, day, hour, minute, second, and millisecond (in that order)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400" lang="en-US">
                <a:solidFill>
                  <a:srgbClr val="7030A0"/>
                </a:solidFill>
              </a:rPr>
              <a:t>const d = new Date(2018, 11, 24, 10, 33, 30, 0);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JavaScript counts months from 0 to 11: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January = 0.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December = 11.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Specifying a month higher than 11, will not result in an error but add the overflow to the next year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Specifying:		</a:t>
            </a:r>
            <a:r>
              <a:rPr b="1" dirty="0" sz="1400" lang="en-US">
                <a:solidFill>
                  <a:srgbClr val="7030A0"/>
                </a:solidFill>
              </a:rPr>
              <a:t>const d = new Date(2018, 15, 24, 10, 33, 30);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Is the same as:	</a:t>
            </a:r>
            <a:r>
              <a:rPr dirty="0" sz="1400" lang="en-US">
                <a:solidFill>
                  <a:srgbClr val="7030A0"/>
                </a:solidFill>
              </a:rPr>
              <a:t>const d = new Date(2019, 3, 24, 10, 33, 30);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Specifying a day higher than max, will not result in an error but add the overflow to the next month:</a:t>
            </a:r>
          </a:p>
        </p:txBody>
      </p:sp>
      <p:sp>
        <p:nvSpPr>
          <p:cNvPr id="1048961" name="TextBox 7"/>
          <p:cNvSpPr txBox="1"/>
          <p:nvPr/>
        </p:nvSpPr>
        <p:spPr>
          <a:xfrm>
            <a:off x="186429" y="941034"/>
            <a:ext cx="5794161" cy="323165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new Date()&lt;/h2&gt;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&lt;p&gt;Using new Date(), creates a new date object with the current date and time:&lt;/p&gt;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= new Date(2018, 11, 24, 10, 33, 30, 0);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d;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25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114" r="5194" b="50000"/>
          <a:stretch>
            <a:fillRect/>
          </a:stretch>
        </p:blipFill>
        <p:spPr>
          <a:xfrm>
            <a:off x="186429" y="4722920"/>
            <a:ext cx="5462726" cy="1706732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9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9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9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9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9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9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89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89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5">
                      <p:stCondLst>
                        <p:cond delay="indefinite"/>
                      </p:stCondLst>
                      <p:childTnLst>
                        <p:par>
                          <p:cTn fill="hold" id="76">
                            <p:stCondLst>
                              <p:cond delay="0"/>
                            </p:stCondLst>
                            <p:childTnLst>
                              <p:par>
                                <p:cTn fill="hold" id="7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9"/>
                                        <p:tgtEl>
                                          <p:spTgt spid="2097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0"/>
                                        <p:tgtEl>
                                          <p:spTgt spid="2097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60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2" name="Title 1"/>
          <p:cNvSpPr>
            <a:spLocks noGrp="1"/>
          </p:cNvSpPr>
          <p:nvPr>
            <p:ph type="title"/>
          </p:nvPr>
        </p:nvSpPr>
        <p:spPr>
          <a:xfrm>
            <a:off x="186429" y="159653"/>
            <a:ext cx="4204317" cy="679000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63" name="Content Placeholder 2"/>
          <p:cNvSpPr>
            <a:spLocks noGrp="1"/>
          </p:cNvSpPr>
          <p:nvPr>
            <p:ph idx="1"/>
          </p:nvPr>
        </p:nvSpPr>
        <p:spPr>
          <a:xfrm>
            <a:off x="6096000" y="221942"/>
            <a:ext cx="5970972" cy="6445187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rgbClr val="C00000"/>
                </a:solidFill>
              </a:rPr>
              <a:t>new Date(</a:t>
            </a:r>
            <a:r>
              <a:rPr b="1" dirty="0" sz="1400" lang="en-US" err="1">
                <a:solidFill>
                  <a:srgbClr val="C00000"/>
                </a:solidFill>
              </a:rPr>
              <a:t>dateString</a:t>
            </a:r>
            <a:r>
              <a:rPr b="1" dirty="0" sz="1400" lang="en-US">
                <a:solidFill>
                  <a:srgbClr val="C00000"/>
                </a:solidFill>
              </a:rPr>
              <a:t>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It creates a new date object from a date string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400" lang="en-US">
                <a:solidFill>
                  <a:srgbClr val="7030A0"/>
                </a:solidFill>
              </a:rPr>
              <a:t>const d = new Date("October 13, 2014 11:13:00");</a:t>
            </a:r>
          </a:p>
        </p:txBody>
      </p:sp>
      <p:sp>
        <p:nvSpPr>
          <p:cNvPr id="1048964" name="TextBox 7"/>
          <p:cNvSpPr txBox="1"/>
          <p:nvPr/>
        </p:nvSpPr>
        <p:spPr>
          <a:xfrm>
            <a:off x="186429" y="941034"/>
            <a:ext cx="5794161" cy="323165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new Date()&lt;/h2&gt;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&lt;p&gt;A Date object can be created with a specified date and time:&lt;/p&gt;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= new Date("October 13, 2014 11:13:00");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d;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26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243" r="11165" b="48867"/>
          <a:stretch>
            <a:fillRect/>
          </a:stretch>
        </p:blipFill>
        <p:spPr>
          <a:xfrm>
            <a:off x="186429" y="4598634"/>
            <a:ext cx="4734757" cy="1775534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6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Title 1"/>
          <p:cNvSpPr>
            <a:spLocks noGrp="1"/>
          </p:cNvSpPr>
          <p:nvPr>
            <p:ph type="title"/>
          </p:nvPr>
        </p:nvSpPr>
        <p:spPr>
          <a:xfrm>
            <a:off x="186429" y="159653"/>
            <a:ext cx="4204317" cy="679000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66" name="Content Placeholder 2"/>
          <p:cNvSpPr>
            <a:spLocks noGrp="1"/>
          </p:cNvSpPr>
          <p:nvPr>
            <p:ph idx="1"/>
          </p:nvPr>
        </p:nvSpPr>
        <p:spPr>
          <a:xfrm>
            <a:off x="6096000" y="221942"/>
            <a:ext cx="5970972" cy="6445187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rgbClr val="C00000"/>
                </a:solidFill>
              </a:rPr>
              <a:t>new Date(milliseconds)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It creates a new date object as zero time plus milliseconds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400" lang="en-US">
                <a:solidFill>
                  <a:srgbClr val="7030A0"/>
                </a:solidFill>
              </a:rPr>
              <a:t>const d = new Date(0);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JavaScript stores dates as number of milliseconds since January 01, 1970, 00:00:00 UTC (Universal Time Coordinated).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Zero time is January 01, 1970 00:00:00 UTC.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One day (24 hours) is 86 400 000 milliseconds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b="1" dirty="0" sz="1400" lang="en-US">
              <a:solidFill>
                <a:srgbClr val="7030A0"/>
              </a:solidFill>
            </a:endParaRPr>
          </a:p>
        </p:txBody>
      </p:sp>
      <p:sp>
        <p:nvSpPr>
          <p:cNvPr id="1048967" name="TextBox 7"/>
          <p:cNvSpPr txBox="1"/>
          <p:nvPr/>
        </p:nvSpPr>
        <p:spPr>
          <a:xfrm>
            <a:off x="186429" y="941034"/>
            <a:ext cx="5794161" cy="323165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new Date()&lt;/h2&gt;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&lt;p&gt;A Date object can be created with a specified date and time:&lt;/p&gt;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d = new Date(0);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d;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27" name="Picture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49879" t="25240" r="121" b="46281"/>
          <a:stretch>
            <a:fillRect/>
          </a:stretch>
        </p:blipFill>
        <p:spPr>
          <a:xfrm>
            <a:off x="186429" y="4682971"/>
            <a:ext cx="6096000" cy="1953087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66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8" name="Title 1"/>
          <p:cNvSpPr>
            <a:spLocks noGrp="1"/>
          </p:cNvSpPr>
          <p:nvPr>
            <p:ph type="title"/>
          </p:nvPr>
        </p:nvSpPr>
        <p:spPr>
          <a:xfrm>
            <a:off x="8819225" y="311860"/>
            <a:ext cx="3014709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69" name="Content Placeholder 2"/>
          <p:cNvSpPr>
            <a:spLocks noGrp="1"/>
          </p:cNvSpPr>
          <p:nvPr>
            <p:ph idx="1"/>
          </p:nvPr>
        </p:nvSpPr>
        <p:spPr>
          <a:xfrm>
            <a:off x="429827" y="311860"/>
            <a:ext cx="10754835" cy="6234280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Date Methods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a Date object is created, a number of methods allow you to operate on it.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Date methods allow you to get and set the year, month, day, hour, minute, second, and millisecond of date objects, using either local time or UTC (universal, or GMT) time.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JavaScript will (by default) output dates in full text string format: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600" lang="en-US">
                <a:solidFill>
                  <a:srgbClr val="7030A0"/>
                </a:solidFill>
              </a:rPr>
              <a:t>Fri Aug 27 2021 12:12:10 GMT+0530 (India Standard Time)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600" lang="en-US" err="1">
                <a:solidFill>
                  <a:schemeClr val="accent6">
                    <a:lumMod val="50000"/>
                  </a:schemeClr>
                </a:solidFill>
              </a:rPr>
              <a:t>d.toString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( ) </a:t>
            </a:r>
            <a:r>
              <a:rPr dirty="0" sz="1600" lang="en-US">
                <a:solidFill>
                  <a:schemeClr val="tx2"/>
                </a:solidFill>
              </a:rPr>
              <a:t>method: Convert date object into string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600" lang="en-US" err="1">
                <a:solidFill>
                  <a:schemeClr val="accent6">
                    <a:lumMod val="50000"/>
                  </a:schemeClr>
                </a:solidFill>
              </a:rPr>
              <a:t>d.toUTCString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( ) </a:t>
            </a:r>
            <a:r>
              <a:rPr dirty="0" sz="1600" lang="en-US">
                <a:solidFill>
                  <a:schemeClr val="tx2"/>
                </a:solidFill>
              </a:rPr>
              <a:t>method: converts a date to a UTC string (a date display standard) 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b="1" dirty="0" sz="1400" lang="nn-NO">
                <a:solidFill>
                  <a:srgbClr val="002060"/>
                </a:solidFill>
              </a:rPr>
              <a:t>Format: Fri, 27 Aug 2021 07:16:54 GMT</a:t>
            </a:r>
            <a:endParaRPr b="1" dirty="0" sz="1400" lang="en-US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b="1" dirty="0" sz="1600" lang="en-US" err="1">
                <a:solidFill>
                  <a:schemeClr val="accent6">
                    <a:lumMod val="50000"/>
                  </a:schemeClr>
                </a:solidFill>
              </a:rPr>
              <a:t>d.toDateString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( ) </a:t>
            </a:r>
            <a:r>
              <a:rPr dirty="0" sz="1600" lang="en-US">
                <a:solidFill>
                  <a:schemeClr val="tx2"/>
                </a:solidFill>
              </a:rPr>
              <a:t>method: converts a date to a more readable format</a:t>
            </a:r>
          </a:p>
          <a:p>
            <a:pPr lvl="1">
              <a:lnSpc>
                <a:spcPct val="150000"/>
              </a:lnSpc>
              <a:buClr>
                <a:schemeClr val="accent2"/>
              </a:buClr>
            </a:pPr>
            <a:r>
              <a:rPr b="1" dirty="0" sz="1400" lang="nn-NO">
                <a:solidFill>
                  <a:srgbClr val="002060"/>
                </a:solidFill>
              </a:rPr>
              <a:t>Format: Fri Aug 27 2021</a:t>
            </a:r>
          </a:p>
          <a:p>
            <a:pPr>
              <a:lnSpc>
                <a:spcPct val="10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tx2"/>
                </a:solidFill>
              </a:rPr>
              <a:t>How to use it?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	const d = new Date();</a:t>
            </a:r>
          </a:p>
          <a:p>
            <a:pPr indent="0" marL="0">
              <a:lnSpc>
                <a:spcPct val="10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b="1" dirty="0" sz="1400" lang="en-US" err="1">
                <a:solidFill>
                  <a:schemeClr val="accent6">
                    <a:lumMod val="50000"/>
                  </a:schemeClr>
                </a:solidFill>
              </a:rPr>
              <a:t>document.getElementById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("demo").</a:t>
            </a:r>
            <a:r>
              <a:rPr b="1" dirty="0" sz="1400" lang="en-US" err="1">
                <a:solidFill>
                  <a:schemeClr val="accent6">
                    <a:lumMod val="50000"/>
                  </a:schemeClr>
                </a:solidFill>
              </a:rPr>
              <a:t>innerHTML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 = </a:t>
            </a:r>
            <a:r>
              <a:rPr b="1" dirty="0" sz="1400" lang="en-US" err="1">
                <a:solidFill>
                  <a:schemeClr val="accent6">
                    <a:lumMod val="50000"/>
                  </a:schemeClr>
                </a:solidFill>
              </a:rPr>
              <a:t>d.toDateString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();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800" lang="en-US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7"/>
                                        <p:tgtEl>
                                          <p:spTgt spid="10489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8"/>
                                        <p:tgtEl>
                                          <p:spTgt spid="10489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>
                      <p:stCondLst>
                        <p:cond delay="indefinite"/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3"/>
                                        <p:tgtEl>
                                          <p:spTgt spid="10489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4"/>
                                        <p:tgtEl>
                                          <p:spTgt spid="10489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7"/>
                                        <p:tgtEl>
                                          <p:spTgt spid="10489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8"/>
                                        <p:tgtEl>
                                          <p:spTgt spid="10489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9">
                      <p:stCondLst>
                        <p:cond delay="indefinite"/>
                      </p:stCondLst>
                      <p:childTnLst>
                        <p:par>
                          <p:cTn fill="hold" id="6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3"/>
                                        <p:tgtEl>
                                          <p:spTgt spid="10489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4"/>
                                        <p:tgtEl>
                                          <p:spTgt spid="10489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5">
                      <p:stCondLst>
                        <p:cond delay="indefinite"/>
                      </p:stCondLst>
                      <p:childTnLst>
                        <p:par>
                          <p:cTn fill="hold" id="6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9"/>
                                        <p:tgtEl>
                                          <p:spTgt spid="10489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0"/>
                                        <p:tgtEl>
                                          <p:spTgt spid="104896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1">
                      <p:stCondLst>
                        <p:cond delay="indefinite"/>
                      </p:stCondLst>
                      <p:childTnLst>
                        <p:par>
                          <p:cTn fill="hold" id="7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5"/>
                                        <p:tgtEl>
                                          <p:spTgt spid="10489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6"/>
                                        <p:tgtEl>
                                          <p:spTgt spid="104896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69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Title 1"/>
          <p:cNvSpPr>
            <a:spLocks noGrp="1"/>
          </p:cNvSpPr>
          <p:nvPr>
            <p:ph type="title"/>
          </p:nvPr>
        </p:nvSpPr>
        <p:spPr>
          <a:xfrm>
            <a:off x="8819225" y="311860"/>
            <a:ext cx="3014709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71" name="Content Placeholder 2"/>
          <p:cNvSpPr>
            <a:spLocks noGrp="1"/>
          </p:cNvSpPr>
          <p:nvPr>
            <p:ph idx="1"/>
          </p:nvPr>
        </p:nvSpPr>
        <p:spPr>
          <a:xfrm>
            <a:off x="429827" y="311860"/>
            <a:ext cx="10754835" cy="6234280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Date Formats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There are generally 3 types of JavaScript date input formats: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Type		Example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ISO Date		"2015-03-25" (The International Standard)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Short Date		"03/25/2015"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Long Date		"Mar 25 2015" or "25 Mar 2015“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6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The ISO format follows a strict standard in JavaScript.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The other formats are not so well defined and might be browser specific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71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2" name="Title 1"/>
          <p:cNvSpPr>
            <a:spLocks noGrp="1"/>
          </p:cNvSpPr>
          <p:nvPr>
            <p:ph type="title"/>
          </p:nvPr>
        </p:nvSpPr>
        <p:spPr>
          <a:xfrm>
            <a:off x="8819225" y="311860"/>
            <a:ext cx="3014709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73" name="Content Placeholder 2"/>
          <p:cNvSpPr>
            <a:spLocks noGrp="1"/>
          </p:cNvSpPr>
          <p:nvPr>
            <p:ph idx="1"/>
          </p:nvPr>
        </p:nvSpPr>
        <p:spPr>
          <a:xfrm>
            <a:off x="447582" y="110971"/>
            <a:ext cx="10754835" cy="6662691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400" lang="en-US">
                <a:solidFill>
                  <a:srgbClr val="C00000"/>
                </a:solidFill>
              </a:rPr>
              <a:t>JavaScript ISO Dates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ISO 8601 is the international standard for the representation of dates and times.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The ISO 8601 syntax (YYYY-MM-DD) is also the preferred JavaScript date format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The computed date will be relative to your time zone.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Example (Complete date)	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const d = new Date("2015-03-25");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ISO dates can be written without specifying the day (YYYY-MM):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rgbClr val="002060"/>
                </a:solidFill>
              </a:rPr>
              <a:t>	Example	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const d = new Date("2015-03");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ISO dates can be written without month and day (YYYY):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rgbClr val="002060"/>
                </a:solidFill>
              </a:rPr>
              <a:t>	Example:	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const d = new Date("2015");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ISO dates can be written with added hours, minutes, and seconds (YYYY-MM-DDTHH:MM:SSZ):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rgbClr val="002060"/>
                </a:solidFill>
              </a:rPr>
              <a:t>	Example	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const d = new Date("2015-03-25T12:00:00Z");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Date and time is separated with a capital T.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UTC time is defined with a capital letter Z.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If you want to modify the time relative to UTC, remove the Z and add +HH:MM or -HH:MM instead: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rgbClr val="002060"/>
                </a:solidFill>
              </a:rPr>
              <a:t>	Example:	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const d = new Date("2015-03-25T12:00:00-06:30");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9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9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9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8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89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5">
                      <p:stCondLst>
                        <p:cond delay="indefinite"/>
                      </p:stCondLst>
                      <p:childTnLst>
                        <p:par>
                          <p:cTn fill="hold" id="7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9"/>
                                        <p:tgtEl>
                                          <p:spTgt spid="10489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0"/>
                                        <p:tgtEl>
                                          <p:spTgt spid="10489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1">
                      <p:stCondLst>
                        <p:cond delay="indefinite"/>
                      </p:stCondLst>
                      <p:childTnLst>
                        <p:par>
                          <p:cTn fill="hold" id="8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85"/>
                                        <p:tgtEl>
                                          <p:spTgt spid="10489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6"/>
                                        <p:tgtEl>
                                          <p:spTgt spid="10489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7">
                      <p:stCondLst>
                        <p:cond delay="indefinite"/>
                      </p:stCondLst>
                      <p:childTnLst>
                        <p:par>
                          <p:cTn fill="hold" id="8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91"/>
                                        <p:tgtEl>
                                          <p:spTgt spid="10489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92"/>
                                        <p:tgtEl>
                                          <p:spTgt spid="104897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7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>
          <a:xfrm>
            <a:off x="172375" y="196678"/>
            <a:ext cx="6281691" cy="771217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>
                    <a:lumMod val="50000"/>
                  </a:schemeClr>
                </a:solidFill>
              </a:rPr>
              <a:t>Where to write JavaScript code?</a:t>
            </a:r>
            <a:endParaRPr b="1" dirty="0" sz="360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613" name="TextBox 3"/>
          <p:cNvSpPr txBox="1"/>
          <p:nvPr/>
        </p:nvSpPr>
        <p:spPr>
          <a:xfrm>
            <a:off x="267810" y="1443264"/>
            <a:ext cx="6372688" cy="289310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r>
              <a:rPr dirty="0" sz="1300" lang="en-IN">
                <a:latin typeface="Consolas" panose="020B0609020204030204" pitchFamily="49" charset="0"/>
              </a:rPr>
              <a:t>&lt;!DOCTYPE 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&lt;html&gt;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&lt;body&gt;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&lt;h2&gt;JavaScript in Body&lt;/h2&gt;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&lt;p id="demo"&gt;&lt;/p&gt;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&lt;script&gt;</a:t>
            </a:r>
          </a:p>
          <a:p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document.getElementById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("demo").</a:t>
            </a:r>
            <a:r>
              <a:rPr b="1" dirty="0" sz="1300" lang="en-IN" err="1">
                <a:solidFill>
                  <a:srgbClr val="7030A0"/>
                </a:solidFill>
                <a:latin typeface="Consolas" panose="020B0609020204030204" pitchFamily="49" charset="0"/>
              </a:rPr>
              <a:t>innerHTML</a:t>
            </a:r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 = "My First JavaScript";</a:t>
            </a:r>
          </a:p>
          <a:p>
            <a:r>
              <a:rPr b="1" dirty="0" sz="1300" lang="en-IN">
                <a:solidFill>
                  <a:srgbClr val="7030A0"/>
                </a:solidFill>
                <a:latin typeface="Consolas" panose="020B0609020204030204" pitchFamily="49" charset="0"/>
              </a:rPr>
              <a:t>&lt;/script&gt;</a:t>
            </a:r>
          </a:p>
          <a:p>
            <a:endParaRPr dirty="0" sz="1300" lang="en-IN">
              <a:latin typeface="Consolas" panose="020B0609020204030204" pitchFamily="49" charset="0"/>
            </a:endParaRPr>
          </a:p>
          <a:p>
            <a:r>
              <a:rPr dirty="0" sz="1300" lang="en-IN">
                <a:latin typeface="Consolas" panose="020B0609020204030204" pitchFamily="49" charset="0"/>
              </a:rPr>
              <a:t>&lt;/body&gt;</a:t>
            </a:r>
          </a:p>
          <a:p>
            <a:r>
              <a:rPr dirty="0" sz="1300" lang="en-IN">
                <a:latin typeface="Consolas" panose="020B0609020204030204" pitchFamily="49" charset="0"/>
              </a:rPr>
              <a:t>&lt;/html&gt; </a:t>
            </a:r>
          </a:p>
        </p:txBody>
      </p:sp>
      <p:sp>
        <p:nvSpPr>
          <p:cNvPr id="1048614" name="TextBox 4"/>
          <p:cNvSpPr txBox="1"/>
          <p:nvPr/>
        </p:nvSpPr>
        <p:spPr>
          <a:xfrm>
            <a:off x="6977848" y="1150107"/>
            <a:ext cx="5095783" cy="378885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The &lt;script&gt; Tag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In HTML, JavaScript code is inserted between &lt;script&gt; and &lt;/script&gt; tags.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We can place any number of scripts in an HTML document.</a:t>
            </a:r>
          </a:p>
          <a:p>
            <a:pPr indent="-285750" marL="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dirty="0" lang="en-US">
                <a:solidFill>
                  <a:schemeClr val="accent6">
                    <a:lumMod val="50000"/>
                  </a:schemeClr>
                </a:solidFill>
              </a:rPr>
              <a:t>Scripts can be placed in the &lt;body&gt;, or in the &lt;head&gt; section of an HTML page, or in both.</a:t>
            </a:r>
          </a:p>
          <a:p>
            <a:pPr>
              <a:lnSpc>
                <a:spcPct val="150000"/>
              </a:lnSpc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  <a:p>
            <a:pPr indent="-285750" lvl="1" marL="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dirty="0" lang="en-US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97162" name="Picture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5277" r="20391" b="47084"/>
          <a:stretch>
            <a:fillRect/>
          </a:stretch>
        </p:blipFill>
        <p:spPr>
          <a:xfrm>
            <a:off x="1788111" y="4765848"/>
            <a:ext cx="3609975" cy="1895474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4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4" name="Title 1"/>
          <p:cNvSpPr>
            <a:spLocks noGrp="1"/>
          </p:cNvSpPr>
          <p:nvPr>
            <p:ph type="title"/>
          </p:nvPr>
        </p:nvSpPr>
        <p:spPr>
          <a:xfrm>
            <a:off x="8819225" y="311860"/>
            <a:ext cx="3014709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75" name="Content Placeholder 2"/>
          <p:cNvSpPr>
            <a:spLocks noGrp="1"/>
          </p:cNvSpPr>
          <p:nvPr>
            <p:ph idx="1"/>
          </p:nvPr>
        </p:nvSpPr>
        <p:spPr>
          <a:xfrm>
            <a:off x="447582" y="110971"/>
            <a:ext cx="10754835" cy="6662691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Short Dates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Short dates are written with an "MM/DD/YYYY" syntax like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const d = new Date("03/25/2015");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In some browsers, months or days with no leading zeroes may produce an error: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rgbClr val="002060"/>
                </a:solidFill>
              </a:rPr>
              <a:t>	Example: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const d = new Date("2015-3-25");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The behavior of "YYYY/MM/DD" is undefined.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Some browsers will try to guess the format. Some will return </a:t>
            </a:r>
            <a:r>
              <a:rPr dirty="0" sz="1400" lang="en-US" err="1">
                <a:solidFill>
                  <a:srgbClr val="002060"/>
                </a:solidFill>
              </a:rPr>
              <a:t>NaN</a:t>
            </a:r>
            <a:r>
              <a:rPr dirty="0" sz="1400" lang="en-US">
                <a:solidFill>
                  <a:srgbClr val="002060"/>
                </a:solidFill>
              </a:rPr>
              <a:t>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rgbClr val="002060"/>
                </a:solidFill>
              </a:rPr>
              <a:t>	Example: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const d = new Date("2015/03/25");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The behavior of  "DD-MM-YYYY" is also undefined.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Some browsers will try to guess the format. Some will return </a:t>
            </a:r>
            <a:r>
              <a:rPr dirty="0" sz="1400" lang="en-US" err="1">
                <a:solidFill>
                  <a:srgbClr val="002060"/>
                </a:solidFill>
              </a:rPr>
              <a:t>NaN</a:t>
            </a:r>
            <a:r>
              <a:rPr dirty="0" sz="1400" lang="en-US">
                <a:solidFill>
                  <a:srgbClr val="002060"/>
                </a:solidFill>
              </a:rPr>
              <a:t>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rgbClr val="002060"/>
                </a:solidFill>
              </a:rPr>
              <a:t>	Example: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const d = new Date("25-03-2015");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9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9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9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9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9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9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89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89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75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6" name="Title 1"/>
          <p:cNvSpPr>
            <a:spLocks noGrp="1"/>
          </p:cNvSpPr>
          <p:nvPr>
            <p:ph type="title"/>
          </p:nvPr>
        </p:nvSpPr>
        <p:spPr>
          <a:xfrm>
            <a:off x="8819225" y="311860"/>
            <a:ext cx="3014709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77" name="Content Placeholder 2"/>
          <p:cNvSpPr>
            <a:spLocks noGrp="1"/>
          </p:cNvSpPr>
          <p:nvPr>
            <p:ph idx="1"/>
          </p:nvPr>
        </p:nvSpPr>
        <p:spPr>
          <a:xfrm>
            <a:off x="447582" y="110971"/>
            <a:ext cx="10754835" cy="6662691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rgbClr val="C00000"/>
                </a:solidFill>
              </a:rPr>
              <a:t>JavaScript Long Dates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Long dates are most often written with a "MMM DD YYYY" syntax like this: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Example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4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400" lang="en-US">
                <a:solidFill>
                  <a:schemeClr val="accent6">
                    <a:lumMod val="50000"/>
                  </a:schemeClr>
                </a:solidFill>
              </a:rPr>
              <a:t>const d = new Date("Mar 25 2015");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dirty="0" sz="1400" lang="en-US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Month and day can be in any order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Month can be written in full (January), or abbreviated (Jan)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Commas are ignored. 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400" lang="en-US">
                <a:solidFill>
                  <a:srgbClr val="002060"/>
                </a:solidFill>
              </a:rPr>
              <a:t>Names are case insensitive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dirty="0" sz="1400" lang="en-US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77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8" name="Title 1"/>
          <p:cNvSpPr>
            <a:spLocks noGrp="1"/>
          </p:cNvSpPr>
          <p:nvPr>
            <p:ph type="title"/>
          </p:nvPr>
        </p:nvSpPr>
        <p:spPr>
          <a:xfrm>
            <a:off x="8819225" y="311860"/>
            <a:ext cx="3014709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79" name="Content Placeholder 2"/>
          <p:cNvSpPr>
            <a:spLocks noGrp="1"/>
          </p:cNvSpPr>
          <p:nvPr>
            <p:ph idx="1"/>
          </p:nvPr>
        </p:nvSpPr>
        <p:spPr>
          <a:xfrm>
            <a:off x="447582" y="110971"/>
            <a:ext cx="10754835" cy="6662691"/>
          </a:xfrm>
        </p:spPr>
        <p:txBody>
          <a:bodyPr anchor="ctr"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800" lang="en-US">
                <a:solidFill>
                  <a:srgbClr val="C00000"/>
                </a:solidFill>
              </a:rPr>
              <a:t>JavaScript Get Date Methods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Method		Description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getFullYear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Get the year as a four digit number (</a:t>
            </a: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yyyy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getMonth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Get the month as a number (0-11)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getDate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	Get the day as a number (1-31)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getHours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	Get the hour (0-23)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getMinutes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Get the minute (0-59)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getSeconds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Get the second (0-59)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getMilliseconds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Get the millisecond (0-999)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getTime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	Get the time (milliseconds since January 1, 1970)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getDay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	Get the weekday as a number (0-6)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Date.now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Get the time. </a:t>
            </a:r>
            <a:endParaRPr dirty="0" sz="1600" lang="en-US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3"/>
                                        <p:tgtEl>
                                          <p:spTgt spid="1048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74"/>
                                        <p:tgtEl>
                                          <p:spTgt spid="1048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79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0" name="Title 1"/>
          <p:cNvSpPr>
            <a:spLocks noGrp="1"/>
          </p:cNvSpPr>
          <p:nvPr>
            <p:ph type="title"/>
          </p:nvPr>
        </p:nvSpPr>
        <p:spPr>
          <a:xfrm>
            <a:off x="186429" y="159653"/>
            <a:ext cx="4204317" cy="679000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81" name="TextBox 7"/>
          <p:cNvSpPr txBox="1"/>
          <p:nvPr/>
        </p:nvSpPr>
        <p:spPr>
          <a:xfrm>
            <a:off x="186429" y="941034"/>
            <a:ext cx="5794161" cy="5602624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</a:t>
            </a:r>
            <a:r>
              <a:rPr baseline="0" b="0" cap="none" dirty="0" sz="12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getMonth</a:t>
            </a: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()&lt;/h2&gt;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&lt;p&gt;The </a:t>
            </a:r>
            <a:r>
              <a:rPr baseline="0" b="0" cap="none" dirty="0" sz="12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getMonth</a:t>
            </a: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method returns the month as a number:&lt;/p&gt;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&lt;p&gt;You can use an array to display the name of the month:&lt;/p&gt;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 d = new Date();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 months = ["January","February","March","April","May","June","July","August","September","October","November","December"];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US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US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months[</a:t>
            </a:r>
            <a:r>
              <a:rPr baseline="0" b="1" cap="none" dirty="0" sz="1200" i="0" kern="1200" kumimoji="0" lang="en-US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d.getMonth</a:t>
            </a: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()];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2097228" name="Picture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4725" r="11384" b="47314"/>
          <a:stretch>
            <a:fillRect/>
          </a:stretch>
        </p:blipFill>
        <p:spPr>
          <a:xfrm>
            <a:off x="6504373" y="1287262"/>
            <a:ext cx="4708124" cy="1917578"/>
          </a:xfrm>
          <a:prstGeom prst="rect"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Title 1"/>
          <p:cNvSpPr>
            <a:spLocks noGrp="1"/>
          </p:cNvSpPr>
          <p:nvPr>
            <p:ph type="title"/>
          </p:nvPr>
        </p:nvSpPr>
        <p:spPr>
          <a:xfrm>
            <a:off x="8819225" y="311860"/>
            <a:ext cx="3014709" cy="771217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83" name="Content Placeholder 2"/>
          <p:cNvSpPr>
            <a:spLocks noGrp="1"/>
          </p:cNvSpPr>
          <p:nvPr>
            <p:ph idx="1"/>
          </p:nvPr>
        </p:nvSpPr>
        <p:spPr>
          <a:xfrm>
            <a:off x="447582" y="110971"/>
            <a:ext cx="10754835" cy="6662691"/>
          </a:xfrm>
        </p:spPr>
        <p:txBody>
          <a:bodyPr anchor="ctr"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800" lang="en-US">
                <a:solidFill>
                  <a:srgbClr val="C00000"/>
                </a:solidFill>
              </a:rPr>
              <a:t>JavaScript Set Date Methods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1">
                    <a:lumMod val="50000"/>
                  </a:schemeClr>
                </a:solidFill>
              </a:rPr>
              <a:t>Method		Description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setDate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	Set the day as a number (1-31)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setFullYear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Set the year (optionally month and day)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setHours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	Set the hour (0-23)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setMilliseconds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Set the milliseconds (0-999)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setMinutes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Set the minutes (0-59)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setMonth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Set the month (0-11)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setSeconds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Set the seconds (0-59)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 err="1">
                <a:solidFill>
                  <a:schemeClr val="accent1">
                    <a:lumMod val="50000"/>
                  </a:schemeClr>
                </a:solidFill>
              </a:rPr>
              <a:t>setTime</a:t>
            </a: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()		Set the time (milliseconds since January 1, 1970)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9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9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9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9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8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4" name="Title 1"/>
          <p:cNvSpPr>
            <a:spLocks noGrp="1"/>
          </p:cNvSpPr>
          <p:nvPr>
            <p:ph type="title"/>
          </p:nvPr>
        </p:nvSpPr>
        <p:spPr>
          <a:xfrm>
            <a:off x="186429" y="159653"/>
            <a:ext cx="4204317" cy="679000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85" name="TextBox 7"/>
          <p:cNvSpPr txBox="1"/>
          <p:nvPr/>
        </p:nvSpPr>
        <p:spPr>
          <a:xfrm>
            <a:off x="186429" y="941034"/>
            <a:ext cx="5794161" cy="5048626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&lt;h2&gt;JavaScript </a:t>
            </a:r>
            <a:r>
              <a:rPr baseline="0" b="0" cap="none" dirty="0" sz="12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setFullYear</a:t>
            </a: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()&lt;/h2&gt;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&lt;p&gt;The </a:t>
            </a:r>
            <a:r>
              <a:rPr baseline="0" b="0" cap="none" dirty="0" sz="1200" i="0" kern="1200" kumimoji="0" lang="en-US" noProof="0" normalizeH="0" spc="0" err="1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setFullYear</a:t>
            </a: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method can optionally set month and day.&lt;/p&gt;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&lt;p&gt;Please note that month counts from 0. December is month 11:&lt;/p&gt;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 d = new Date();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US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d.setFullYear</a:t>
            </a: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(2020, 11, 3);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US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US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d;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US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US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US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2097229" name="Picture 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4466" r="9345" b="42395"/>
          <a:stretch>
            <a:fillRect/>
          </a:stretch>
        </p:blipFill>
        <p:spPr>
          <a:xfrm>
            <a:off x="6096000" y="1677880"/>
            <a:ext cx="4956699" cy="2272683"/>
          </a:xfrm>
          <a:prstGeom prst="rect"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6" name="Title 1"/>
          <p:cNvSpPr>
            <a:spLocks noGrp="1"/>
          </p:cNvSpPr>
          <p:nvPr>
            <p:ph type="title"/>
          </p:nvPr>
        </p:nvSpPr>
        <p:spPr>
          <a:xfrm>
            <a:off x="186429" y="159653"/>
            <a:ext cx="4204317" cy="679000"/>
          </a:xfrm>
        </p:spPr>
        <p:txBody>
          <a:bodyPr/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Date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87" name="Content Placeholder 2"/>
          <p:cNvSpPr>
            <a:spLocks noGrp="1"/>
          </p:cNvSpPr>
          <p:nvPr>
            <p:ph idx="1"/>
          </p:nvPr>
        </p:nvSpPr>
        <p:spPr>
          <a:xfrm>
            <a:off x="8149700" y="1988598"/>
            <a:ext cx="3917271" cy="994299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800" lang="en-US">
                <a:solidFill>
                  <a:srgbClr val="C00000"/>
                </a:solidFill>
              </a:rPr>
              <a:t>Comparing Dates</a:t>
            </a:r>
            <a:endParaRPr b="1" dirty="0" sz="1800" lang="en-US">
              <a:solidFill>
                <a:schemeClr val="accent6">
                  <a:lumMod val="50000"/>
                </a:schemeClr>
              </a:solidFill>
            </a:endParaRP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800" lang="en-US">
                <a:solidFill>
                  <a:schemeClr val="accent6">
                    <a:lumMod val="50000"/>
                  </a:schemeClr>
                </a:solidFill>
              </a:rPr>
              <a:t>Dates can be easily compared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endParaRPr b="1" dirty="0" sz="1400" lang="en-US">
              <a:solidFill>
                <a:srgbClr val="7030A0"/>
              </a:solidFill>
            </a:endParaRPr>
          </a:p>
        </p:txBody>
      </p:sp>
      <p:sp>
        <p:nvSpPr>
          <p:cNvPr id="1048988" name="TextBox 7"/>
          <p:cNvSpPr txBox="1"/>
          <p:nvPr/>
        </p:nvSpPr>
        <p:spPr>
          <a:xfrm>
            <a:off x="186429" y="941034"/>
            <a:ext cx="5794161" cy="4339650"/>
          </a:xfrm>
          <a:prstGeom prst="rect"/>
          <a:solidFill>
            <a:schemeClr val="accent4">
              <a:lumMod val="20000"/>
              <a:lumOff val="80000"/>
            </a:schemeClr>
          </a:solidFill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&lt;!DOCTYPE 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&lt;html&gt;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&lt;p id="demo"&gt;&lt;/p&gt;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let text;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today = new Date();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const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someday = new Date();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someday.setFullYear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(2100, 0, 14);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2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 (someday &gt; today)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text = "Today is before January 14, 2100.";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 else {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text = "Today is after January 14, 2100.";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1" cap="none" dirty="0" sz="1200" i="0" kern="1200" kumimoji="0" lang="en-IN" noProof="0" normalizeH="0" spc="0" strike="noStrike" u="none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document.getElementById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("demo").</a:t>
            </a:r>
            <a:r>
              <a:rPr baseline="0" b="1" cap="none" dirty="0" sz="1200" i="0" kern="1200" kumimoji="0" lang="en-IN" noProof="0" normalizeH="0" spc="0" err="1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innerHTML</a:t>
            </a: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 text;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1" cap="none" dirty="0" sz="1200" i="0" kern="1200" kumimoji="0" lang="en-IN" noProof="0" normalizeH="0" spc="0" strike="noStrike" u="none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&lt;/script&gt;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1200" i="0" kern="1200" kumimoji="0" lang="en-IN" noProof="0" normalizeH="0" spc="0" strike="noStrike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&lt;/body&gt;</a:t>
            </a: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baseline="0" b="0" cap="none" dirty="0" sz="1200" i="0" kern="1200" kumimoji="0" lang="en-IN" noProof="0" normalizeH="0" spc="0" strike="noStrike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&lt;/html&gt;</a:t>
            </a:r>
          </a:p>
        </p:txBody>
      </p:sp>
      <p:pic>
        <p:nvPicPr>
          <p:cNvPr id="2097230" name="Picture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0000" t="24466" b="50000"/>
          <a:stretch>
            <a:fillRect/>
          </a:stretch>
        </p:blipFill>
        <p:spPr>
          <a:xfrm>
            <a:off x="6096000" y="4873841"/>
            <a:ext cx="6096000" cy="1751120"/>
          </a:xfrm>
          <a:prstGeom prst="rect"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9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b="1" dirty="0" lang="en-US">
                <a:solidFill>
                  <a:srgbClr val="7030A0"/>
                </a:solidFill>
              </a:rPr>
              <a:t>JavaScript Regular Expression</a:t>
            </a:r>
            <a:endParaRPr b="1" dirty="0" lang="en-IN">
              <a:solidFill>
                <a:srgbClr val="7030A0"/>
              </a:solidFill>
            </a:endParaRPr>
          </a:p>
        </p:txBody>
      </p:sp>
      <p:sp>
        <p:nvSpPr>
          <p:cNvPr id="1048990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IN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1" name="Title 1"/>
          <p:cNvSpPr>
            <a:spLocks noGrp="1"/>
          </p:cNvSpPr>
          <p:nvPr>
            <p:ph type="title"/>
          </p:nvPr>
        </p:nvSpPr>
        <p:spPr>
          <a:xfrm>
            <a:off x="6880195" y="311860"/>
            <a:ext cx="4953740" cy="771217"/>
          </a:xfrm>
        </p:spPr>
        <p:txBody>
          <a:bodyPr>
            <a:normAutofit fontScale="90000"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Regular Expression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92" name="Content Placeholder 2"/>
          <p:cNvSpPr>
            <a:spLocks noGrp="1"/>
          </p:cNvSpPr>
          <p:nvPr>
            <p:ph idx="1"/>
          </p:nvPr>
        </p:nvSpPr>
        <p:spPr>
          <a:xfrm>
            <a:off x="429827" y="882189"/>
            <a:ext cx="10754835" cy="5690585"/>
          </a:xfrm>
        </p:spPr>
        <p:txBody>
          <a:bodyPr anchor="ctr">
            <a:noAutofit/>
          </a:bodyPr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regular expression is a sequence of characters that forms a search pattern.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When you search for data in a text, you can use this search pattern to describe what you are searching for.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A regular expression can be a single character, or a more complicated pattern.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Regular expressions can be used to perform all types of text search and text replace operations.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Syntax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/pattern/modifiers;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dirty="0" sz="1600" lang="en-US">
                <a:solidFill>
                  <a:srgbClr val="002060"/>
                </a:solidFill>
              </a:rPr>
              <a:t>Example</a:t>
            </a:r>
          </a:p>
          <a:p>
            <a:pPr indent="0" marL="0">
              <a:lnSpc>
                <a:spcPct val="150000"/>
              </a:lnSpc>
              <a:buClr>
                <a:schemeClr val="accent2"/>
              </a:buClr>
              <a:buNone/>
            </a:pP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	/w3schools/</a:t>
            </a:r>
            <a:r>
              <a:rPr b="1" dirty="0" sz="1600" lang="en-US" err="1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b="1" dirty="0" sz="1600" lang="en-US">
                <a:solidFill>
                  <a:schemeClr val="accent6">
                    <a:lumMod val="50000"/>
                  </a:schemeClr>
                </a:solidFill>
              </a:rPr>
              <a:t>;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/w3schools/</a:t>
            </a:r>
            <a:r>
              <a:rPr dirty="0" sz="1600" lang="en-US" err="1">
                <a:solidFill>
                  <a:srgbClr val="002060"/>
                </a:solidFill>
              </a:rPr>
              <a:t>i</a:t>
            </a:r>
            <a:r>
              <a:rPr dirty="0" sz="1600" lang="en-US">
                <a:solidFill>
                  <a:srgbClr val="002060"/>
                </a:solidFill>
              </a:rPr>
              <a:t>  is a regular expression.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>
                <a:solidFill>
                  <a:srgbClr val="002060"/>
                </a:solidFill>
              </a:rPr>
              <a:t>w3schools  is a pattern (to be used in a search).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dirty="0" sz="1600" lang="en-US" err="1">
                <a:solidFill>
                  <a:srgbClr val="002060"/>
                </a:solidFill>
              </a:rPr>
              <a:t>i</a:t>
            </a:r>
            <a:r>
              <a:rPr dirty="0" sz="1600" lang="en-US">
                <a:solidFill>
                  <a:srgbClr val="002060"/>
                </a:solidFill>
              </a:rPr>
              <a:t>  is a modifier (modifies the search to be case-insensitive).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9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9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9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9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9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9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9"/>
                                        <p:tgtEl>
                                          <p:spTgt spid="10489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10489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5"/>
                                        <p:tgtEl>
                                          <p:spTgt spid="10489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6"/>
                                        <p:tgtEl>
                                          <p:spTgt spid="10489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7">
                      <p:stCondLst>
                        <p:cond delay="indefinite"/>
                      </p:stCondLst>
                      <p:childTnLst>
                        <p:par>
                          <p:cTn fill="hold" id="5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1"/>
                                        <p:tgtEl>
                                          <p:spTgt spid="10489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2"/>
                                        <p:tgtEl>
                                          <p:spTgt spid="10489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67"/>
                                        <p:tgtEl>
                                          <p:spTgt spid="10489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68"/>
                                        <p:tgtEl>
                                          <p:spTgt spid="10489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2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</p:bgPr>
    </p:bg>
    <p:spTree>
      <p:nvGrpSpPr>
        <p:cNvPr id="2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Title 1"/>
          <p:cNvSpPr>
            <a:spLocks noGrp="1"/>
          </p:cNvSpPr>
          <p:nvPr>
            <p:ph type="title"/>
          </p:nvPr>
        </p:nvSpPr>
        <p:spPr>
          <a:xfrm>
            <a:off x="6880195" y="311860"/>
            <a:ext cx="4953740" cy="771217"/>
          </a:xfrm>
        </p:spPr>
        <p:txBody>
          <a:bodyPr>
            <a:normAutofit fontScale="90000"/>
          </a:bodyPr>
          <a:p>
            <a:r>
              <a:rPr baseline="0" b="1" cap="none" dirty="0" sz="3600" i="0" kern="1200" kumimoji="0" lang="en-US" noProof="0" normalizeH="0" spc="0" strike="noStrike" u="none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JavaScript Regular Expression</a:t>
            </a:r>
            <a:endParaRPr b="1" dirty="0" lang="en-IN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48994" name="Content Placeholder 2"/>
          <p:cNvSpPr>
            <a:spLocks noGrp="1"/>
          </p:cNvSpPr>
          <p:nvPr>
            <p:ph idx="1"/>
          </p:nvPr>
        </p:nvSpPr>
        <p:spPr>
          <a:xfrm>
            <a:off x="429827" y="882189"/>
            <a:ext cx="10754835" cy="5690585"/>
          </a:xfrm>
        </p:spPr>
        <p:txBody>
          <a:bodyPr anchor="ctr">
            <a:noAutofit/>
          </a:bodyPr>
          <a:p>
            <a:pPr indent="0" marL="0">
              <a:lnSpc>
                <a:spcPct val="200000"/>
              </a:lnSpc>
              <a:buClr>
                <a:schemeClr val="accent2"/>
              </a:buClr>
              <a:buNone/>
            </a:pPr>
            <a:r>
              <a:rPr b="1" dirty="0" sz="1800" lang="en-US">
                <a:solidFill>
                  <a:srgbClr val="FF0000"/>
                </a:solidFill>
              </a:rPr>
              <a:t>Using String Methods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In JavaScript, regular expressions are often used with the two string methods: search() and replace().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search() method: It uses an expression to search for a match, and returns the position of the match.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r>
              <a:rPr dirty="0" sz="1800" lang="en-US">
                <a:solidFill>
                  <a:schemeClr val="accent1">
                    <a:lumMod val="50000"/>
                  </a:schemeClr>
                </a:solidFill>
              </a:rPr>
              <a:t>The replace() method: It returns a modified string where the pattern is replaced.</a:t>
            </a:r>
          </a:p>
          <a:p>
            <a:pPr>
              <a:lnSpc>
                <a:spcPct val="200000"/>
              </a:lnSpc>
              <a:buClr>
                <a:schemeClr val="accent2"/>
              </a:buClr>
            </a:pPr>
            <a:endParaRPr dirty="0" sz="1800"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9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6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Java Script</dc:title>
  <dc:creator>Vaibhav Ambhire</dc:creator>
  <cp:lastModifiedBy>Vaibhav Ambhire</cp:lastModifiedBy>
  <dcterms:created xsi:type="dcterms:W3CDTF">2021-08-24T08:23:57Z</dcterms:created>
  <dcterms:modified xsi:type="dcterms:W3CDTF">2022-09-14T18:39:35Z</dcterms:modified>
</cp:coreProperties>
</file>